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10287000" cx="18288000"/>
  <p:notesSz cx="6858000" cy="9144000"/>
  <p:embeddedFontLst>
    <p:embeddedFont>
      <p:font typeface="Roboto"/>
      <p:regular r:id="rId25"/>
      <p:bold r:id="rId26"/>
      <p:italic r:id="rId27"/>
      <p:boldItalic r:id="rId28"/>
    </p:embeddedFont>
    <p:embeddedFont>
      <p:font typeface="Montserrat"/>
      <p:regular r:id="rId29"/>
      <p:bold r:id="rId30"/>
      <p:italic r:id="rId31"/>
      <p:boldItalic r:id="rId32"/>
    </p:embeddedFont>
    <p:embeddedFont>
      <p:font typeface="Poppins"/>
      <p:bold r:id="rId33"/>
      <p:boldItalic r:id="rId34"/>
    </p:embeddedFont>
    <p:embeddedFont>
      <p:font typeface="Poppins SemiBold"/>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39" roundtripDataSignature="AMtx7mj/m0XkcKjrqam4yDDFNwMdPrXn6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6.xml"/><Relationship Id="rId33" Type="http://schemas.openxmlformats.org/officeDocument/2006/relationships/font" Target="fonts/Poppins-bold.fntdata"/><Relationship Id="rId10" Type="http://schemas.openxmlformats.org/officeDocument/2006/relationships/slide" Target="slides/slide5.xml"/><Relationship Id="rId32" Type="http://schemas.openxmlformats.org/officeDocument/2006/relationships/font" Target="fonts/Montserrat-boldItalic.fntdata"/><Relationship Id="rId13" Type="http://schemas.openxmlformats.org/officeDocument/2006/relationships/slide" Target="slides/slide8.xml"/><Relationship Id="rId35" Type="http://schemas.openxmlformats.org/officeDocument/2006/relationships/font" Target="fonts/PoppinsSemiBold-regular.fntdata"/><Relationship Id="rId12" Type="http://schemas.openxmlformats.org/officeDocument/2006/relationships/slide" Target="slides/slide7.xml"/><Relationship Id="rId34" Type="http://schemas.openxmlformats.org/officeDocument/2006/relationships/font" Target="fonts/Poppins-boldItalic.fntdata"/><Relationship Id="rId15" Type="http://schemas.openxmlformats.org/officeDocument/2006/relationships/slide" Target="slides/slide10.xml"/><Relationship Id="rId37" Type="http://schemas.openxmlformats.org/officeDocument/2006/relationships/font" Target="fonts/PoppinsSemiBold-italic.fntdata"/><Relationship Id="rId14" Type="http://schemas.openxmlformats.org/officeDocument/2006/relationships/slide" Target="slides/slide9.xml"/><Relationship Id="rId36" Type="http://schemas.openxmlformats.org/officeDocument/2006/relationships/font" Target="fonts/PoppinsSemiBold-bold.fntdata"/><Relationship Id="rId17" Type="http://schemas.openxmlformats.org/officeDocument/2006/relationships/slide" Target="slides/slide12.xml"/><Relationship Id="rId39" Type="http://customschemas.google.com/relationships/presentationmetadata" Target="metadata"/><Relationship Id="rId16" Type="http://schemas.openxmlformats.org/officeDocument/2006/relationships/slide" Target="slides/slide11.xml"/><Relationship Id="rId38" Type="http://schemas.openxmlformats.org/officeDocument/2006/relationships/font" Target="fonts/PoppinsSemiBold-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2.png>
</file>

<file path=ppt/media/image14.png>
</file>

<file path=ppt/media/image15.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cf93fc8466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g2cf93fc8466_0_1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cf93fc8466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g2cf93fc8466_0_1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cf93fc84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cf93fc846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Reinforcement learning is the state of art and most current AI research are focused on RL. It also succeeded in many real-world applications. For instance, auto-driving, the well-known Alpha Go, strategic </a:t>
            </a:r>
            <a:r>
              <a:rPr lang="en-US"/>
              <a:t>gaming, and also stock trading. </a:t>
            </a:r>
            <a:r>
              <a:rPr lang="en-US">
                <a:solidFill>
                  <a:schemeClr val="dk1"/>
                </a:solidFill>
              </a:rPr>
              <a:t>It is substantially different from supervised and unsupervised learning, and is regarded as the ‘third category of machine learning’ because in reinforcement learning, the agent learns by interacting with the environment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cf93fc846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cf93fc846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So, what is an agent and how does it interact with the environment? Let’s bring in the concepts using our </a:t>
            </a:r>
            <a:r>
              <a:rPr lang="en-US"/>
              <a:t>scenario. </a:t>
            </a:r>
            <a:r>
              <a:rPr lang="en-US"/>
              <a:t>First, an agent is the algorithm that can be trained using RL to </a:t>
            </a:r>
            <a:r>
              <a:rPr lang="en-US"/>
              <a:t>learn how to maximize profits in the stock market by taking actions. Actions such hold, buy, and sell are decided by referring to the current state, in our case, stock info, balance, position, and profit. After taking an action, the environment receives the agent’s action and assign rewards to it. Reward is a designed mechanism, for instance, we assign positive reward to the agent when profit&gt;0 and negative reward when profit&lt;0. So, the process can be summarized as, at state0, the agent takes action0, the environment assigns reward 1 to the agent, and moves to the next state S1. The interaction keeps going on until reaching the end of trading window, forming an entire episode. So, at each state, a transition quintuple is formed and is used to estimate the Q value using reinforcement learning.</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cf93fc846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cf93fc846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So what is Q? But in stock </a:t>
            </a:r>
            <a:r>
              <a:rPr lang="en-US"/>
              <a:t>trading, </a:t>
            </a:r>
            <a:r>
              <a:rPr lang="en-US">
                <a:solidFill>
                  <a:schemeClr val="dk1"/>
                </a:solidFill>
              </a:rPr>
              <a:t>the state space is large (the stock market is changing every second) and the full knowledge of the environment is impossible to gain (no one knows what tomorrow's’ stock market will look like), so we chose the deep Q learning, which is a combination of model-free reinforcement learning and deep neural network algorithm, and model-free means that DQN is able to learn the best behavior directly from the action without the necessity of the full knowledge of the environment.</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cf93fc846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cf93fc846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Since we are not able to </a:t>
            </a:r>
            <a:r>
              <a:rPr lang="en-US"/>
              <a:t>calculate the ground truth of Q without full knowledge of the environment, we use DNN (in our case, MLP and LSTM) to estimate Q as well as the ground truth. Here, both estimation and ground truth are estimated through the same network, but the input is different. The input for estimation is the current state, and the input for ground truth estimation is the next state. After estimation, the loss function is formed and gradient descent can now be applied.</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cf93fc846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cf93fc846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Finally, a replay memory is used to store quintuples, and at each state, number of batch size quintuples are sampled to estimate the Q-values.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cf93fc846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cf93fc846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From the experimental </a:t>
            </a:r>
            <a:r>
              <a:rPr lang="en-US"/>
              <a:t>results, we can see that the loss and total reward are far from converging. This is because for a complex task, it usually takes the agent thousands to millions of episodes to converge, and we only have the time to run 100 episodes. Because it is not converging, the 19,000 dollars that the agent made can only be attributed to luck. Moreover, the price data and simplified trading logic are far from enough for the agent to develop sophisticated trading strategies. Incorporating other data sources, for instance, news, would also greatly help the convergence.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cfba4589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cfba4589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cf93fc8466_3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g2cf93fc8466_3_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cf93fc8466_3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g2cf93fc8466_3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cf93fc8466_3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2cf93fc8466_3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cf93fc8466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g2cf93fc8466_0_1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0" name="Shape 80"/>
        <p:cNvGrpSpPr/>
        <p:nvPr/>
      </p:nvGrpSpPr>
      <p:grpSpPr>
        <a:xfrm>
          <a:off x="0" y="0"/>
          <a:ext cx="0" cy="0"/>
          <a:chOff x="0" y="0"/>
          <a:chExt cx="0" cy="0"/>
        </a:xfrm>
      </p:grpSpPr>
      <p:sp>
        <p:nvSpPr>
          <p:cNvPr id="81" name="Google Shape;81;g2cf93fc8466_0_86"/>
          <p:cNvSpPr txBox="1"/>
          <p:nvPr>
            <p:ph type="title"/>
          </p:nvPr>
        </p:nvSpPr>
        <p:spPr>
          <a:xfrm>
            <a:off x="623400" y="890050"/>
            <a:ext cx="17041200" cy="1145400"/>
          </a:xfrm>
          <a:prstGeom prst="rect">
            <a:avLst/>
          </a:prstGeom>
        </p:spPr>
        <p:txBody>
          <a:bodyPr anchorCtr="0" anchor="ctr" bIns="45700" lIns="91425" spcFirstLastPara="1" rIns="91425" wrap="square" tIns="45700">
            <a:normAutofit/>
          </a:bodyPr>
          <a:lstStyle>
            <a:lvl1pPr lvl="0" rtl="0">
              <a:spcBef>
                <a:spcPts val="0"/>
              </a:spcBef>
              <a:spcAft>
                <a:spcPts val="0"/>
              </a:spcAft>
              <a:buSzPts val="4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2" name="Google Shape;82;g2cf93fc8466_0_86"/>
          <p:cNvSpPr txBox="1"/>
          <p:nvPr>
            <p:ph idx="1" type="body"/>
          </p:nvPr>
        </p:nvSpPr>
        <p:spPr>
          <a:xfrm>
            <a:off x="623400" y="2304950"/>
            <a:ext cx="17041200" cy="6832800"/>
          </a:xfrm>
          <a:prstGeom prst="rect">
            <a:avLst/>
          </a:prstGeom>
        </p:spPr>
        <p:txBody>
          <a:bodyPr anchorCtr="0" anchor="t" bIns="45700" lIns="91425" spcFirstLastPara="1" rIns="91425" wrap="square" tIns="45700">
            <a:normAutofit/>
          </a:bodyPr>
          <a:lstStyle>
            <a:lvl1pPr indent="-431800" lvl="0" marL="457200" rtl="0">
              <a:spcBef>
                <a:spcPts val="640"/>
              </a:spcBef>
              <a:spcAft>
                <a:spcPts val="0"/>
              </a:spcAft>
              <a:buSzPts val="3200"/>
              <a:buChar char="•"/>
              <a:defRPr/>
            </a:lvl1pPr>
            <a:lvl2pPr indent="-406400" lvl="1" marL="914400" rtl="0">
              <a:spcBef>
                <a:spcPts val="560"/>
              </a:spcBef>
              <a:spcAft>
                <a:spcPts val="0"/>
              </a:spcAft>
              <a:buSzPts val="2800"/>
              <a:buChar char="–"/>
              <a:defRPr/>
            </a:lvl2pPr>
            <a:lvl3pPr indent="-381000" lvl="2" marL="1371600" rtl="0">
              <a:spcBef>
                <a:spcPts val="480"/>
              </a:spcBef>
              <a:spcAft>
                <a:spcPts val="0"/>
              </a:spcAft>
              <a:buSzPts val="2400"/>
              <a:buChar char="•"/>
              <a:defRPr/>
            </a:lvl3pPr>
            <a:lvl4pPr indent="-355600" lvl="3" marL="1828800" rtl="0">
              <a:spcBef>
                <a:spcPts val="400"/>
              </a:spcBef>
              <a:spcAft>
                <a:spcPts val="0"/>
              </a:spcAft>
              <a:buSzPts val="2000"/>
              <a:buChar char="–"/>
              <a:defRPr/>
            </a:lvl4pPr>
            <a:lvl5pPr indent="-355600" lvl="4" marL="2286000" rtl="0">
              <a:spcBef>
                <a:spcPts val="400"/>
              </a:spcBef>
              <a:spcAft>
                <a:spcPts val="0"/>
              </a:spcAft>
              <a:buSzPts val="2000"/>
              <a:buChar char="»"/>
              <a:defRPr/>
            </a:lvl5pPr>
            <a:lvl6pPr indent="-355600" lvl="5" marL="2743200" rtl="0">
              <a:spcBef>
                <a:spcPts val="400"/>
              </a:spcBef>
              <a:spcAft>
                <a:spcPts val="0"/>
              </a:spcAft>
              <a:buSzPts val="2000"/>
              <a:buChar char="•"/>
              <a:defRPr/>
            </a:lvl6pPr>
            <a:lvl7pPr indent="-355600" lvl="6" marL="3200400" rtl="0">
              <a:spcBef>
                <a:spcPts val="400"/>
              </a:spcBef>
              <a:spcAft>
                <a:spcPts val="0"/>
              </a:spcAft>
              <a:buSzPts val="2000"/>
              <a:buChar char="•"/>
              <a:defRPr/>
            </a:lvl7pPr>
            <a:lvl8pPr indent="-355600" lvl="7" marL="3657600" rtl="0">
              <a:spcBef>
                <a:spcPts val="400"/>
              </a:spcBef>
              <a:spcAft>
                <a:spcPts val="0"/>
              </a:spcAft>
              <a:buSzPts val="2000"/>
              <a:buChar char="•"/>
              <a:defRPr/>
            </a:lvl8pPr>
            <a:lvl9pPr indent="-355600" lvl="8" marL="4114800" rtl="0">
              <a:spcBef>
                <a:spcPts val="400"/>
              </a:spcBef>
              <a:spcAft>
                <a:spcPts val="0"/>
              </a:spcAft>
              <a:buSzPts val="2000"/>
              <a:buChar char="•"/>
              <a:defRPr/>
            </a:lvl9pPr>
          </a:lstStyle>
          <a:p/>
        </p:txBody>
      </p:sp>
      <p:sp>
        <p:nvSpPr>
          <p:cNvPr id="83" name="Google Shape;83;g2cf93fc8466_0_86"/>
          <p:cNvSpPr txBox="1"/>
          <p:nvPr>
            <p:ph idx="12" type="sldNum"/>
          </p:nvPr>
        </p:nvSpPr>
        <p:spPr>
          <a:xfrm>
            <a:off x="16944916" y="9326434"/>
            <a:ext cx="1097400" cy="787200"/>
          </a:xfrm>
          <a:prstGeom prst="rect">
            <a:avLst/>
          </a:prstGeom>
        </p:spPr>
        <p:txBody>
          <a:bodyPr anchorCtr="0" anchor="ctr" bIns="45700" lIns="91425" spcFirstLastPara="1" rIns="91425" wrap="square" tIns="457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0"/>
          <p:cNvSpPr/>
          <p:nvPr>
            <p:ph idx="2" type="pic"/>
          </p:nvPr>
        </p:nvSpPr>
        <p:spPr>
          <a:xfrm>
            <a:off x="1792288" y="612775"/>
            <a:ext cx="5486400" cy="4114800"/>
          </a:xfrm>
          <a:prstGeom prst="rect">
            <a:avLst/>
          </a:prstGeom>
          <a:noFill/>
          <a:ln>
            <a:noFill/>
          </a:ln>
        </p:spPr>
      </p:sp>
      <p:sp>
        <p:nvSpPr>
          <p:cNvPr id="64" name="Google Shape;64;p2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7.png"/><Relationship Id="rId4"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5.png"/><Relationship Id="rId5" Type="http://schemas.openxmlformats.org/officeDocument/2006/relationships/image" Target="../media/image2.png"/><Relationship Id="rId6"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3.png"/><Relationship Id="rId4" Type="http://schemas.openxmlformats.org/officeDocument/2006/relationships/image" Target="../media/image32.png"/><Relationship Id="rId5" Type="http://schemas.openxmlformats.org/officeDocument/2006/relationships/image" Target="../media/image37.png"/><Relationship Id="rId6" Type="http://schemas.openxmlformats.org/officeDocument/2006/relationships/image" Target="../media/image36.png"/><Relationship Id="rId7"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22.png"/><Relationship Id="rId4" Type="http://schemas.openxmlformats.org/officeDocument/2006/relationships/image" Target="../media/image2.png"/><Relationship Id="rId5" Type="http://schemas.openxmlformats.org/officeDocument/2006/relationships/image" Target="../media/image3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3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40.png"/><Relationship Id="rId4" Type="http://schemas.openxmlformats.org/officeDocument/2006/relationships/image" Target="../media/image30.png"/><Relationship Id="rId5"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34.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9.png"/><Relationship Id="rId5" Type="http://schemas.openxmlformats.org/officeDocument/2006/relationships/image" Target="../media/image28.png"/><Relationship Id="rId6"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4.png"/><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7.png"/><Relationship Id="rId7"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12.png"/><Relationship Id="rId7" Type="http://schemas.openxmlformats.org/officeDocument/2006/relationships/image" Target="../media/image20.png"/><Relationship Id="rId8"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33.png"/><Relationship Id="rId5" Type="http://schemas.openxmlformats.org/officeDocument/2006/relationships/image" Target="../media/image2.png"/><Relationship Id="rId6"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6.png"/><Relationship Id="rId4" Type="http://schemas.openxmlformats.org/officeDocument/2006/relationships/image" Target="../media/image2.png"/><Relationship Id="rId5"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6.png"/><Relationship Id="rId4" Type="http://schemas.openxmlformats.org/officeDocument/2006/relationships/image" Target="../media/image2.png"/><Relationship Id="rId5"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6AA84F"/>
            </a:gs>
            <a:gs pos="100000">
              <a:srgbClr val="203E13"/>
            </a:gs>
          </a:gsLst>
          <a:lin ang="5400012" scaled="0"/>
        </a:gradFill>
      </p:bgPr>
    </p:bg>
    <p:spTree>
      <p:nvGrpSpPr>
        <p:cNvPr id="87" name="Shape 87"/>
        <p:cNvGrpSpPr/>
        <p:nvPr/>
      </p:nvGrpSpPr>
      <p:grpSpPr>
        <a:xfrm>
          <a:off x="0" y="0"/>
          <a:ext cx="0" cy="0"/>
          <a:chOff x="0" y="0"/>
          <a:chExt cx="0" cy="0"/>
        </a:xfrm>
      </p:grpSpPr>
      <p:sp>
        <p:nvSpPr>
          <p:cNvPr id="88" name="Google Shape;88;p1"/>
          <p:cNvSpPr/>
          <p:nvPr/>
        </p:nvSpPr>
        <p:spPr>
          <a:xfrm flipH="1">
            <a:off x="10147435" y="559848"/>
            <a:ext cx="9300745" cy="8698452"/>
          </a:xfrm>
          <a:custGeom>
            <a:rect b="b" l="l" r="r" t="t"/>
            <a:pathLst>
              <a:path extrusionOk="0" h="8698452" w="9300745">
                <a:moveTo>
                  <a:pt x="9300745" y="0"/>
                </a:moveTo>
                <a:lnTo>
                  <a:pt x="0" y="0"/>
                </a:lnTo>
                <a:lnTo>
                  <a:pt x="0" y="8698452"/>
                </a:lnTo>
                <a:lnTo>
                  <a:pt x="9300745" y="8698452"/>
                </a:lnTo>
                <a:lnTo>
                  <a:pt x="9300745" y="0"/>
                </a:lnTo>
                <a:close/>
              </a:path>
            </a:pathLst>
          </a:custGeom>
          <a:blipFill rotWithShape="1">
            <a:blip r:embed="rId3">
              <a:alphaModFix/>
            </a:blip>
            <a:stretch>
              <a:fillRect b="-2512" l="0" r="0" t="0"/>
            </a:stretch>
          </a:blipFill>
          <a:ln>
            <a:noFill/>
          </a:ln>
        </p:spPr>
      </p:sp>
      <p:grpSp>
        <p:nvGrpSpPr>
          <p:cNvPr id="89" name="Google Shape;89;p1"/>
          <p:cNvGrpSpPr/>
          <p:nvPr/>
        </p:nvGrpSpPr>
        <p:grpSpPr>
          <a:xfrm>
            <a:off x="2487200" y="7105750"/>
            <a:ext cx="6184532" cy="1443777"/>
            <a:chOff x="0" y="0"/>
            <a:chExt cx="2806431" cy="406400"/>
          </a:xfrm>
        </p:grpSpPr>
        <p:sp>
          <p:nvSpPr>
            <p:cNvPr id="90" name="Google Shape;90;p1"/>
            <p:cNvSpPr/>
            <p:nvPr/>
          </p:nvSpPr>
          <p:spPr>
            <a:xfrm>
              <a:off x="0" y="0"/>
              <a:ext cx="2806431" cy="406400"/>
            </a:xfrm>
            <a:custGeom>
              <a:rect b="b" l="l" r="r" t="t"/>
              <a:pathLst>
                <a:path extrusionOk="0" h="406400" w="2806431">
                  <a:moveTo>
                    <a:pt x="2603231" y="0"/>
                  </a:moveTo>
                  <a:cubicBezTo>
                    <a:pt x="2715455" y="0"/>
                    <a:pt x="2806431" y="90976"/>
                    <a:pt x="2806431" y="203200"/>
                  </a:cubicBezTo>
                  <a:cubicBezTo>
                    <a:pt x="2806431" y="315424"/>
                    <a:pt x="2715455" y="406400"/>
                    <a:pt x="2603231" y="406400"/>
                  </a:cubicBezTo>
                  <a:lnTo>
                    <a:pt x="203200" y="406400"/>
                  </a:lnTo>
                  <a:cubicBezTo>
                    <a:pt x="90976" y="406400"/>
                    <a:pt x="0" y="315424"/>
                    <a:pt x="0" y="203200"/>
                  </a:cubicBezTo>
                  <a:cubicBezTo>
                    <a:pt x="0" y="90976"/>
                    <a:pt x="90976" y="0"/>
                    <a:pt x="203200" y="0"/>
                  </a:cubicBezTo>
                  <a:close/>
                </a:path>
              </a:pathLst>
            </a:custGeom>
            <a:solidFill>
              <a:srgbClr val="F6D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
            <p:cNvSpPr txBox="1"/>
            <p:nvPr/>
          </p:nvSpPr>
          <p:spPr>
            <a:xfrm>
              <a:off x="0" y="38100"/>
              <a:ext cx="2806431" cy="368300"/>
            </a:xfrm>
            <a:prstGeom prst="rect">
              <a:avLst/>
            </a:prstGeom>
            <a:noFill/>
            <a:ln>
              <a:noFill/>
            </a:ln>
          </p:spPr>
          <p:txBody>
            <a:bodyPr anchorCtr="0" anchor="ctr" bIns="50800" lIns="50800" spcFirstLastPara="1" rIns="50800" wrap="square" tIns="50800">
              <a:noAutofit/>
            </a:bodyPr>
            <a:lstStyle/>
            <a:p>
              <a:pPr indent="0" lvl="0" marL="0" marR="0" rtl="0" algn="ctr">
                <a:lnSpc>
                  <a:spcPct val="1111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92" name="Google Shape;92;p1"/>
          <p:cNvSpPr txBox="1"/>
          <p:nvPr/>
        </p:nvSpPr>
        <p:spPr>
          <a:xfrm>
            <a:off x="2487194" y="7364340"/>
            <a:ext cx="6184800" cy="920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lang="en-US" sz="2990">
                <a:solidFill>
                  <a:srgbClr val="425B36"/>
                </a:solidFill>
                <a:latin typeface="Poppins SemiBold"/>
                <a:ea typeface="Poppins SemiBold"/>
                <a:cs typeface="Poppins SemiBold"/>
                <a:sym typeface="Poppins SemiBold"/>
              </a:rPr>
              <a:t>Team 1 Yuanshan Zhang, Mengxin Zhao, Jinke Han </a:t>
            </a:r>
            <a:endParaRPr>
              <a:solidFill>
                <a:srgbClr val="425B36"/>
              </a:solidFill>
            </a:endParaRPr>
          </a:p>
        </p:txBody>
      </p:sp>
      <p:sp>
        <p:nvSpPr>
          <p:cNvPr id="93" name="Google Shape;93;p1"/>
          <p:cNvSpPr txBox="1"/>
          <p:nvPr/>
        </p:nvSpPr>
        <p:spPr>
          <a:xfrm>
            <a:off x="2217344" y="6082568"/>
            <a:ext cx="67245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sp>
        <p:nvSpPr>
          <p:cNvPr id="94" name="Google Shape;94;p1"/>
          <p:cNvSpPr/>
          <p:nvPr/>
        </p:nvSpPr>
        <p:spPr>
          <a:xfrm rot="-1420603">
            <a:off x="-1382537" y="-2042692"/>
            <a:ext cx="4143784" cy="4091045"/>
          </a:xfrm>
          <a:custGeom>
            <a:rect b="b" l="l" r="r" t="t"/>
            <a:pathLst>
              <a:path extrusionOk="0" h="4091045" w="4143784">
                <a:moveTo>
                  <a:pt x="0" y="0"/>
                </a:moveTo>
                <a:lnTo>
                  <a:pt x="4143784" y="0"/>
                </a:lnTo>
                <a:lnTo>
                  <a:pt x="4143784" y="4091044"/>
                </a:lnTo>
                <a:lnTo>
                  <a:pt x="0" y="4091044"/>
                </a:lnTo>
                <a:lnTo>
                  <a:pt x="0" y="0"/>
                </a:lnTo>
                <a:close/>
              </a:path>
            </a:pathLst>
          </a:custGeom>
          <a:blipFill rotWithShape="1">
            <a:blip r:embed="rId4">
              <a:alphaModFix amt="40000"/>
            </a:blip>
            <a:stretch>
              <a:fillRect b="0" l="0" r="0" t="0"/>
            </a:stretch>
          </a:blipFill>
          <a:ln>
            <a:noFill/>
          </a:ln>
        </p:spPr>
      </p:sp>
      <p:sp>
        <p:nvSpPr>
          <p:cNvPr id="95" name="Google Shape;95;p1"/>
          <p:cNvSpPr/>
          <p:nvPr/>
        </p:nvSpPr>
        <p:spPr>
          <a:xfrm rot="-1420603">
            <a:off x="14657364" y="7212778"/>
            <a:ext cx="4143784" cy="4091045"/>
          </a:xfrm>
          <a:custGeom>
            <a:rect b="b" l="l" r="r" t="t"/>
            <a:pathLst>
              <a:path extrusionOk="0" h="4091045" w="4143784">
                <a:moveTo>
                  <a:pt x="0" y="0"/>
                </a:moveTo>
                <a:lnTo>
                  <a:pt x="4143784" y="0"/>
                </a:lnTo>
                <a:lnTo>
                  <a:pt x="4143784" y="4091044"/>
                </a:lnTo>
                <a:lnTo>
                  <a:pt x="0" y="4091044"/>
                </a:lnTo>
                <a:lnTo>
                  <a:pt x="0" y="0"/>
                </a:lnTo>
                <a:close/>
              </a:path>
            </a:pathLst>
          </a:custGeom>
          <a:blipFill rotWithShape="1">
            <a:blip r:embed="rId4">
              <a:alphaModFix amt="40000"/>
            </a:blip>
            <a:stretch>
              <a:fillRect b="0" l="0" r="0" t="0"/>
            </a:stretch>
          </a:blipFill>
          <a:ln>
            <a:noFill/>
          </a:ln>
        </p:spPr>
      </p:sp>
      <p:sp>
        <p:nvSpPr>
          <p:cNvPr id="96" name="Google Shape;96;p1"/>
          <p:cNvSpPr txBox="1"/>
          <p:nvPr/>
        </p:nvSpPr>
        <p:spPr>
          <a:xfrm>
            <a:off x="1544376" y="2445450"/>
            <a:ext cx="11629200" cy="2325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7553">
                <a:solidFill>
                  <a:srgbClr val="FFFFFF"/>
                </a:solidFill>
                <a:latin typeface="Poppins SemiBold"/>
                <a:ea typeface="Poppins SemiBold"/>
                <a:cs typeface="Poppins SemiBold"/>
                <a:sym typeface="Poppins SemiBold"/>
              </a:rPr>
              <a:t>Goldman Sachs </a:t>
            </a:r>
            <a:endParaRPr sz="7553">
              <a:solidFill>
                <a:srgbClr val="FFFFFF"/>
              </a:solidFill>
              <a:latin typeface="Poppins SemiBold"/>
              <a:ea typeface="Poppins SemiBold"/>
              <a:cs typeface="Poppins SemiBold"/>
              <a:sym typeface="Poppins SemiBold"/>
            </a:endParaRPr>
          </a:p>
          <a:p>
            <a:pPr indent="0" lvl="0" marL="0" marR="0" rtl="0" algn="l">
              <a:lnSpc>
                <a:spcPct val="100000"/>
              </a:lnSpc>
              <a:spcBef>
                <a:spcPts val="0"/>
              </a:spcBef>
              <a:spcAft>
                <a:spcPts val="0"/>
              </a:spcAft>
              <a:buNone/>
            </a:pPr>
            <a:r>
              <a:rPr lang="en-US" sz="7553">
                <a:solidFill>
                  <a:srgbClr val="FFFFFF"/>
                </a:solidFill>
                <a:latin typeface="Poppins SemiBold"/>
                <a:ea typeface="Poppins SemiBold"/>
                <a:cs typeface="Poppins SemiBold"/>
                <a:sym typeface="Poppins SemiBold"/>
              </a:rPr>
              <a:t>Stock Price Analysis </a:t>
            </a:r>
            <a:endParaRPr sz="1700"/>
          </a:p>
        </p:txBody>
      </p:sp>
      <p:sp>
        <p:nvSpPr>
          <p:cNvPr id="97" name="Google Shape;97;p1"/>
          <p:cNvSpPr txBox="1"/>
          <p:nvPr/>
        </p:nvSpPr>
        <p:spPr>
          <a:xfrm>
            <a:off x="1544378" y="4770750"/>
            <a:ext cx="16628400" cy="2479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n-US" sz="8053" u="none" cap="none" strike="noStrike">
                <a:solidFill>
                  <a:srgbClr val="F6DC7B"/>
                </a:solidFill>
                <a:latin typeface="Poppins SemiBold"/>
                <a:ea typeface="Poppins SemiBold"/>
                <a:cs typeface="Poppins SemiBold"/>
                <a:sym typeface="Poppins SemiBold"/>
              </a:rPr>
              <a:t>with Deep Learning</a:t>
            </a:r>
            <a:endParaRPr b="0" i="0" sz="8053" u="none" cap="none" strike="noStrike">
              <a:solidFill>
                <a:srgbClr val="F6DC7B"/>
              </a:solidFill>
              <a:latin typeface="Poppins SemiBold"/>
              <a:ea typeface="Poppins SemiBold"/>
              <a:cs typeface="Poppins SemiBold"/>
              <a:sym typeface="Poppins SemiBold"/>
            </a:endParaRPr>
          </a:p>
          <a:p>
            <a:pPr indent="0" lvl="0" marL="0" marR="0" rtl="0" algn="l">
              <a:lnSpc>
                <a:spcPct val="100000"/>
              </a:lnSpc>
              <a:spcBef>
                <a:spcPts val="0"/>
              </a:spcBef>
              <a:spcAft>
                <a:spcPts val="0"/>
              </a:spcAft>
              <a:buNone/>
            </a:pPr>
            <a:r>
              <a:t/>
            </a:r>
            <a:endParaRPr sz="8053">
              <a:solidFill>
                <a:srgbClr val="F6DC7B"/>
              </a:solidFill>
              <a:latin typeface="Poppins SemiBold"/>
              <a:ea typeface="Poppins SemiBold"/>
              <a:cs typeface="Poppins SemiBold"/>
              <a:sym typeface="Poppins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2cf93fc8466_0_125"/>
          <p:cNvSpPr txBox="1"/>
          <p:nvPr/>
        </p:nvSpPr>
        <p:spPr>
          <a:xfrm>
            <a:off x="4093249" y="894150"/>
            <a:ext cx="29670600" cy="16254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b="0" i="0" lang="en-US" sz="4800" u="none" cap="none" strike="noStrike">
                <a:solidFill>
                  <a:srgbClr val="425B36"/>
                </a:solidFill>
                <a:latin typeface="Poppins SemiBold"/>
                <a:ea typeface="Poppins SemiBold"/>
                <a:cs typeface="Poppins SemiBold"/>
                <a:sym typeface="Poppins SemiBold"/>
              </a:rPr>
              <a:t>Restoring model weights from </a:t>
            </a:r>
            <a:endParaRPr b="0" i="0" sz="4800" u="none" cap="none" strike="noStrike">
              <a:solidFill>
                <a:srgbClr val="425B36"/>
              </a:solidFill>
              <a:latin typeface="Poppins SemiBold"/>
              <a:ea typeface="Poppins SemiBold"/>
              <a:cs typeface="Poppins SemiBold"/>
              <a:sym typeface="Poppins SemiBold"/>
            </a:endParaRPr>
          </a:p>
          <a:p>
            <a:pPr indent="0" lvl="0" marL="0" marR="0" rtl="0" algn="l">
              <a:lnSpc>
                <a:spcPct val="120005"/>
              </a:lnSpc>
              <a:spcBef>
                <a:spcPts val="0"/>
              </a:spcBef>
              <a:spcAft>
                <a:spcPts val="0"/>
              </a:spcAft>
              <a:buNone/>
            </a:pPr>
            <a:r>
              <a:rPr b="0" i="0" lang="en-US" sz="4800" u="none" cap="none" strike="noStrike">
                <a:solidFill>
                  <a:srgbClr val="425B36"/>
                </a:solidFill>
                <a:latin typeface="Poppins SemiBold"/>
                <a:ea typeface="Poppins SemiBold"/>
                <a:cs typeface="Poppins SemiBold"/>
                <a:sym typeface="Poppins SemiBold"/>
              </a:rPr>
              <a:t>the end of the best epoch: 6.</a:t>
            </a:r>
            <a:endParaRPr sz="4800">
              <a:solidFill>
                <a:srgbClr val="425B36"/>
              </a:solidFill>
            </a:endParaRPr>
          </a:p>
        </p:txBody>
      </p:sp>
      <p:sp>
        <p:nvSpPr>
          <p:cNvPr id="242" name="Google Shape;242;g2cf93fc8466_0_125"/>
          <p:cNvSpPr txBox="1"/>
          <p:nvPr/>
        </p:nvSpPr>
        <p:spPr>
          <a:xfrm>
            <a:off x="12541696" y="4565008"/>
            <a:ext cx="25830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sp>
        <p:nvSpPr>
          <p:cNvPr id="243" name="Google Shape;243;g2cf93fc8466_0_125"/>
          <p:cNvSpPr txBox="1"/>
          <p:nvPr/>
        </p:nvSpPr>
        <p:spPr>
          <a:xfrm>
            <a:off x="12541696" y="6219765"/>
            <a:ext cx="25830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sp>
        <p:nvSpPr>
          <p:cNvPr id="244" name="Google Shape;244;g2cf93fc8466_0_125"/>
          <p:cNvSpPr txBox="1"/>
          <p:nvPr/>
        </p:nvSpPr>
        <p:spPr>
          <a:xfrm>
            <a:off x="12541696" y="7874522"/>
            <a:ext cx="25830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sp>
        <p:nvSpPr>
          <p:cNvPr id="245" name="Google Shape;245;g2cf93fc8466_0_125"/>
          <p:cNvSpPr/>
          <p:nvPr/>
        </p:nvSpPr>
        <p:spPr>
          <a:xfrm>
            <a:off x="-1753513" y="6465827"/>
            <a:ext cx="3685107" cy="4679501"/>
          </a:xfrm>
          <a:custGeom>
            <a:rect b="b" l="l" r="r" t="t"/>
            <a:pathLst>
              <a:path extrusionOk="0" h="4679501" w="3685107">
                <a:moveTo>
                  <a:pt x="0" y="0"/>
                </a:moveTo>
                <a:lnTo>
                  <a:pt x="3685107" y="0"/>
                </a:lnTo>
                <a:lnTo>
                  <a:pt x="3685107" y="4679501"/>
                </a:lnTo>
                <a:lnTo>
                  <a:pt x="0" y="4679501"/>
                </a:lnTo>
                <a:lnTo>
                  <a:pt x="0" y="0"/>
                </a:lnTo>
                <a:close/>
              </a:path>
            </a:pathLst>
          </a:custGeom>
          <a:blipFill rotWithShape="1">
            <a:blip r:embed="rId3">
              <a:alphaModFix/>
            </a:blip>
            <a:stretch>
              <a:fillRect b="0" l="0" r="0" t="0"/>
            </a:stretch>
          </a:blipFill>
          <a:ln>
            <a:noFill/>
          </a:ln>
        </p:spPr>
      </p:sp>
      <p:sp>
        <p:nvSpPr>
          <p:cNvPr id="246" name="Google Shape;246;g2cf93fc8466_0_125"/>
          <p:cNvSpPr/>
          <p:nvPr/>
        </p:nvSpPr>
        <p:spPr>
          <a:xfrm rot="6511536">
            <a:off x="-1751058" y="-1803785"/>
            <a:ext cx="5729236" cy="5656318"/>
          </a:xfrm>
          <a:custGeom>
            <a:rect b="b" l="l" r="r" t="t"/>
            <a:pathLst>
              <a:path extrusionOk="0" h="5660388" w="5733358">
                <a:moveTo>
                  <a:pt x="0" y="0"/>
                </a:moveTo>
                <a:lnTo>
                  <a:pt x="5733357" y="0"/>
                </a:lnTo>
                <a:lnTo>
                  <a:pt x="5733357" y="5660388"/>
                </a:lnTo>
                <a:lnTo>
                  <a:pt x="0" y="5660388"/>
                </a:lnTo>
                <a:lnTo>
                  <a:pt x="0" y="0"/>
                </a:lnTo>
                <a:close/>
              </a:path>
            </a:pathLst>
          </a:custGeom>
          <a:blipFill rotWithShape="1">
            <a:blip r:embed="rId4">
              <a:alphaModFix amt="40000"/>
            </a:blip>
            <a:stretch>
              <a:fillRect b="0" l="0" r="0" t="0"/>
            </a:stretch>
          </a:blipFill>
          <a:ln>
            <a:noFill/>
          </a:ln>
        </p:spPr>
      </p:sp>
      <p:sp>
        <p:nvSpPr>
          <p:cNvPr id="247" name="Google Shape;247;g2cf93fc8466_0_125"/>
          <p:cNvSpPr/>
          <p:nvPr/>
        </p:nvSpPr>
        <p:spPr>
          <a:xfrm rot="-4280315">
            <a:off x="14306890" y="6308331"/>
            <a:ext cx="6307766" cy="6227485"/>
          </a:xfrm>
          <a:custGeom>
            <a:rect b="b" l="l" r="r" t="t"/>
            <a:pathLst>
              <a:path extrusionOk="0" h="6226999" w="6307273">
                <a:moveTo>
                  <a:pt x="0" y="0"/>
                </a:moveTo>
                <a:lnTo>
                  <a:pt x="6307273" y="0"/>
                </a:lnTo>
                <a:lnTo>
                  <a:pt x="6307273" y="6226999"/>
                </a:lnTo>
                <a:lnTo>
                  <a:pt x="0" y="6226999"/>
                </a:lnTo>
                <a:lnTo>
                  <a:pt x="0" y="0"/>
                </a:lnTo>
                <a:close/>
              </a:path>
            </a:pathLst>
          </a:custGeom>
          <a:blipFill rotWithShape="1">
            <a:blip r:embed="rId4">
              <a:alphaModFix amt="40000"/>
            </a:blip>
            <a:stretch>
              <a:fillRect b="0" l="0" r="0" t="0"/>
            </a:stretch>
          </a:blipFill>
          <a:ln>
            <a:noFill/>
          </a:ln>
        </p:spPr>
      </p:sp>
      <p:pic>
        <p:nvPicPr>
          <p:cNvPr id="248" name="Google Shape;248;g2cf93fc8466_0_125"/>
          <p:cNvPicPr preferRelativeResize="0"/>
          <p:nvPr/>
        </p:nvPicPr>
        <p:blipFill>
          <a:blip r:embed="rId5">
            <a:alphaModFix/>
          </a:blip>
          <a:stretch>
            <a:fillRect/>
          </a:stretch>
        </p:blipFill>
        <p:spPr>
          <a:xfrm>
            <a:off x="248776" y="2761911"/>
            <a:ext cx="17790449" cy="5104701"/>
          </a:xfrm>
          <a:prstGeom prst="rect">
            <a:avLst/>
          </a:prstGeom>
          <a:noFill/>
          <a:ln>
            <a:noFill/>
          </a:ln>
        </p:spPr>
      </p:pic>
      <p:sp>
        <p:nvSpPr>
          <p:cNvPr id="249" name="Google Shape;249;g2cf93fc8466_0_125"/>
          <p:cNvSpPr txBox="1"/>
          <p:nvPr/>
        </p:nvSpPr>
        <p:spPr>
          <a:xfrm>
            <a:off x="6740775" y="7874500"/>
            <a:ext cx="7918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rgbClr val="425B36"/>
                </a:solidFill>
                <a:highlight>
                  <a:srgbClr val="FFFFFF"/>
                </a:highlight>
                <a:latin typeface="Roboto"/>
                <a:ea typeface="Roboto"/>
                <a:cs typeface="Roboto"/>
                <a:sym typeface="Roboto"/>
              </a:rPr>
              <a:t>Goldman Sachs Group Inc.</a:t>
            </a:r>
            <a:endParaRPr sz="3000">
              <a:solidFill>
                <a:srgbClr val="425B36"/>
              </a:solidFill>
              <a:highlight>
                <a:srgbClr val="FFFFFF"/>
              </a:highlight>
              <a:latin typeface="Roboto"/>
              <a:ea typeface="Roboto"/>
              <a:cs typeface="Roboto"/>
              <a:sym typeface="Roboto"/>
            </a:endParaRPr>
          </a:p>
          <a:p>
            <a:pPr indent="0" lvl="0" marL="0" rtl="0" algn="l">
              <a:spcBef>
                <a:spcPts val="0"/>
              </a:spcBef>
              <a:spcAft>
                <a:spcPts val="0"/>
              </a:spcAft>
              <a:buNone/>
            </a:pPr>
            <a:r>
              <a:rPr lang="en-US" sz="3000">
                <a:solidFill>
                  <a:srgbClr val="425B36"/>
                </a:solidFill>
                <a:highlight>
                  <a:srgbClr val="FFFFFF"/>
                </a:highlight>
                <a:latin typeface="Roboto"/>
                <a:ea typeface="Roboto"/>
                <a:cs typeface="Roboto"/>
                <a:sym typeface="Roboto"/>
              </a:rPr>
              <a:t>r2  : 0.24263854706809662</a:t>
            </a:r>
            <a:endParaRPr sz="3000">
              <a:solidFill>
                <a:srgbClr val="425B36"/>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g2cf93fc8466_0_147"/>
          <p:cNvSpPr/>
          <p:nvPr/>
        </p:nvSpPr>
        <p:spPr>
          <a:xfrm>
            <a:off x="11878590" y="3909760"/>
            <a:ext cx="375904" cy="375904"/>
          </a:xfrm>
          <a:custGeom>
            <a:rect b="b" l="l" r="r" t="t"/>
            <a:pathLst>
              <a:path extrusionOk="0" h="375904" w="375904">
                <a:moveTo>
                  <a:pt x="0" y="0"/>
                </a:moveTo>
                <a:lnTo>
                  <a:pt x="375904" y="0"/>
                </a:lnTo>
                <a:lnTo>
                  <a:pt x="375904" y="375903"/>
                </a:lnTo>
                <a:lnTo>
                  <a:pt x="0" y="375903"/>
                </a:lnTo>
                <a:lnTo>
                  <a:pt x="0" y="0"/>
                </a:lnTo>
                <a:close/>
              </a:path>
            </a:pathLst>
          </a:custGeom>
          <a:blipFill rotWithShape="1">
            <a:blip r:embed="rId3">
              <a:alphaModFix/>
            </a:blip>
            <a:stretch>
              <a:fillRect b="0" l="0" r="0" t="0"/>
            </a:stretch>
          </a:blipFill>
          <a:ln>
            <a:noFill/>
          </a:ln>
        </p:spPr>
      </p:sp>
      <p:sp>
        <p:nvSpPr>
          <p:cNvPr id="255" name="Google Shape;255;g2cf93fc8466_0_147"/>
          <p:cNvSpPr/>
          <p:nvPr/>
        </p:nvSpPr>
        <p:spPr>
          <a:xfrm>
            <a:off x="11878590" y="5564517"/>
            <a:ext cx="375904" cy="375904"/>
          </a:xfrm>
          <a:custGeom>
            <a:rect b="b" l="l" r="r" t="t"/>
            <a:pathLst>
              <a:path extrusionOk="0" h="375904" w="375904">
                <a:moveTo>
                  <a:pt x="0" y="0"/>
                </a:moveTo>
                <a:lnTo>
                  <a:pt x="375904" y="0"/>
                </a:lnTo>
                <a:lnTo>
                  <a:pt x="375904" y="375904"/>
                </a:lnTo>
                <a:lnTo>
                  <a:pt x="0" y="375904"/>
                </a:lnTo>
                <a:lnTo>
                  <a:pt x="0" y="0"/>
                </a:lnTo>
                <a:close/>
              </a:path>
            </a:pathLst>
          </a:custGeom>
          <a:blipFill rotWithShape="1">
            <a:blip r:embed="rId3">
              <a:alphaModFix/>
            </a:blip>
            <a:stretch>
              <a:fillRect b="0" l="0" r="0" t="0"/>
            </a:stretch>
          </a:blipFill>
          <a:ln>
            <a:noFill/>
          </a:ln>
        </p:spPr>
      </p:sp>
      <p:sp>
        <p:nvSpPr>
          <p:cNvPr id="256" name="Google Shape;256;g2cf93fc8466_0_147"/>
          <p:cNvSpPr/>
          <p:nvPr/>
        </p:nvSpPr>
        <p:spPr>
          <a:xfrm>
            <a:off x="11878590" y="7219274"/>
            <a:ext cx="375904" cy="375904"/>
          </a:xfrm>
          <a:custGeom>
            <a:rect b="b" l="l" r="r" t="t"/>
            <a:pathLst>
              <a:path extrusionOk="0" h="375904" w="375904">
                <a:moveTo>
                  <a:pt x="0" y="0"/>
                </a:moveTo>
                <a:lnTo>
                  <a:pt x="375904" y="0"/>
                </a:lnTo>
                <a:lnTo>
                  <a:pt x="375904" y="375904"/>
                </a:lnTo>
                <a:lnTo>
                  <a:pt x="0" y="375904"/>
                </a:lnTo>
                <a:lnTo>
                  <a:pt x="0" y="0"/>
                </a:lnTo>
                <a:close/>
              </a:path>
            </a:pathLst>
          </a:custGeom>
          <a:blipFill rotWithShape="1">
            <a:blip r:embed="rId3">
              <a:alphaModFix/>
            </a:blip>
            <a:stretch>
              <a:fillRect b="0" l="0" r="0" t="0"/>
            </a:stretch>
          </a:blipFill>
          <a:ln>
            <a:noFill/>
          </a:ln>
        </p:spPr>
      </p:sp>
      <p:sp>
        <p:nvSpPr>
          <p:cNvPr id="257" name="Google Shape;257;g2cf93fc8466_0_147"/>
          <p:cNvSpPr txBox="1"/>
          <p:nvPr/>
        </p:nvSpPr>
        <p:spPr>
          <a:xfrm>
            <a:off x="4705338" y="952500"/>
            <a:ext cx="8877300" cy="1039500"/>
          </a:xfrm>
          <a:prstGeom prst="rect">
            <a:avLst/>
          </a:prstGeom>
          <a:noFill/>
          <a:ln>
            <a:noFill/>
          </a:ln>
        </p:spPr>
        <p:txBody>
          <a:bodyPr anchorCtr="0" anchor="t" bIns="0" lIns="0" spcFirstLastPara="1" rIns="0" wrap="square" tIns="0">
            <a:spAutoFit/>
          </a:bodyPr>
          <a:lstStyle/>
          <a:p>
            <a:pPr indent="0" lvl="0" marL="0" marR="0" rtl="0" algn="ctr">
              <a:lnSpc>
                <a:spcPct val="120005"/>
              </a:lnSpc>
              <a:spcBef>
                <a:spcPts val="0"/>
              </a:spcBef>
              <a:spcAft>
                <a:spcPts val="0"/>
              </a:spcAft>
              <a:buNone/>
            </a:pPr>
            <a:r>
              <a:rPr b="0" i="0" lang="en-US" sz="6753" u="none" cap="none" strike="noStrike">
                <a:solidFill>
                  <a:srgbClr val="425B36"/>
                </a:solidFill>
                <a:latin typeface="Poppins SemiBold"/>
                <a:ea typeface="Poppins SemiBold"/>
                <a:cs typeface="Poppins SemiBold"/>
                <a:sym typeface="Poppins SemiBold"/>
              </a:rPr>
              <a:t>Investors Table</a:t>
            </a:r>
            <a:endParaRPr>
              <a:solidFill>
                <a:srgbClr val="425B36"/>
              </a:solidFill>
            </a:endParaRPr>
          </a:p>
        </p:txBody>
      </p:sp>
      <p:sp>
        <p:nvSpPr>
          <p:cNvPr id="258" name="Google Shape;258;g2cf93fc8466_0_147"/>
          <p:cNvSpPr txBox="1"/>
          <p:nvPr/>
        </p:nvSpPr>
        <p:spPr>
          <a:xfrm>
            <a:off x="12541696" y="4565008"/>
            <a:ext cx="2583000" cy="3078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rPr b="0" i="0" lang="en-US" sz="2000" u="none" cap="none" strike="noStrike">
                <a:solidFill>
                  <a:srgbClr val="FFFFFF"/>
                </a:solidFill>
                <a:latin typeface="Montserrat"/>
                <a:ea typeface="Montserrat"/>
                <a:cs typeface="Montserrat"/>
                <a:sym typeface="Montserrat"/>
              </a:rPr>
              <a:t>Item Number 1</a:t>
            </a:r>
            <a:endParaRPr/>
          </a:p>
        </p:txBody>
      </p:sp>
      <p:sp>
        <p:nvSpPr>
          <p:cNvPr id="259" name="Google Shape;259;g2cf93fc8466_0_147"/>
          <p:cNvSpPr txBox="1"/>
          <p:nvPr/>
        </p:nvSpPr>
        <p:spPr>
          <a:xfrm>
            <a:off x="12541696" y="7874522"/>
            <a:ext cx="2583000" cy="3078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rPr b="0" i="0" lang="en-US" sz="2000" u="none" cap="none" strike="noStrike">
                <a:solidFill>
                  <a:srgbClr val="FFFFFF"/>
                </a:solidFill>
                <a:latin typeface="Montserrat"/>
                <a:ea typeface="Montserrat"/>
                <a:cs typeface="Montserrat"/>
                <a:sym typeface="Montserrat"/>
              </a:rPr>
              <a:t>Item Number 3</a:t>
            </a:r>
            <a:endParaRPr/>
          </a:p>
        </p:txBody>
      </p:sp>
      <p:sp>
        <p:nvSpPr>
          <p:cNvPr id="260" name="Google Shape;260;g2cf93fc8466_0_147"/>
          <p:cNvSpPr/>
          <p:nvPr/>
        </p:nvSpPr>
        <p:spPr>
          <a:xfrm>
            <a:off x="-1753513" y="6465827"/>
            <a:ext cx="3685107" cy="4679501"/>
          </a:xfrm>
          <a:custGeom>
            <a:rect b="b" l="l" r="r" t="t"/>
            <a:pathLst>
              <a:path extrusionOk="0" h="4679501" w="3685107">
                <a:moveTo>
                  <a:pt x="0" y="0"/>
                </a:moveTo>
                <a:lnTo>
                  <a:pt x="3685107" y="0"/>
                </a:lnTo>
                <a:lnTo>
                  <a:pt x="3685107" y="4679501"/>
                </a:lnTo>
                <a:lnTo>
                  <a:pt x="0" y="4679501"/>
                </a:lnTo>
                <a:lnTo>
                  <a:pt x="0" y="0"/>
                </a:lnTo>
                <a:close/>
              </a:path>
            </a:pathLst>
          </a:custGeom>
          <a:blipFill rotWithShape="1">
            <a:blip r:embed="rId4">
              <a:alphaModFix/>
            </a:blip>
            <a:stretch>
              <a:fillRect b="0" l="0" r="0" t="0"/>
            </a:stretch>
          </a:blipFill>
          <a:ln>
            <a:noFill/>
          </a:ln>
        </p:spPr>
      </p:sp>
      <p:sp>
        <p:nvSpPr>
          <p:cNvPr id="261" name="Google Shape;261;g2cf93fc8466_0_147"/>
          <p:cNvSpPr/>
          <p:nvPr/>
        </p:nvSpPr>
        <p:spPr>
          <a:xfrm flipH="1">
            <a:off x="15712122" y="-1117994"/>
            <a:ext cx="3685107" cy="4679501"/>
          </a:xfrm>
          <a:custGeom>
            <a:rect b="b" l="l" r="r" t="t"/>
            <a:pathLst>
              <a:path extrusionOk="0" h="4679501" w="3685107">
                <a:moveTo>
                  <a:pt x="3685107" y="0"/>
                </a:moveTo>
                <a:lnTo>
                  <a:pt x="0" y="0"/>
                </a:lnTo>
                <a:lnTo>
                  <a:pt x="0" y="4679501"/>
                </a:lnTo>
                <a:lnTo>
                  <a:pt x="3685107" y="4679501"/>
                </a:lnTo>
                <a:lnTo>
                  <a:pt x="3685107" y="0"/>
                </a:lnTo>
                <a:close/>
              </a:path>
            </a:pathLst>
          </a:custGeom>
          <a:blipFill rotWithShape="1">
            <a:blip r:embed="rId4">
              <a:alphaModFix/>
            </a:blip>
            <a:stretch>
              <a:fillRect b="0" l="0" r="0" t="0"/>
            </a:stretch>
          </a:blipFill>
          <a:ln>
            <a:noFill/>
          </a:ln>
        </p:spPr>
      </p:sp>
      <p:sp>
        <p:nvSpPr>
          <p:cNvPr id="262" name="Google Shape;262;g2cf93fc8466_0_147"/>
          <p:cNvSpPr/>
          <p:nvPr/>
        </p:nvSpPr>
        <p:spPr>
          <a:xfrm rot="6511536">
            <a:off x="-1751058" y="-1803785"/>
            <a:ext cx="5729236" cy="5656318"/>
          </a:xfrm>
          <a:custGeom>
            <a:rect b="b" l="l" r="r" t="t"/>
            <a:pathLst>
              <a:path extrusionOk="0" h="5660388" w="5733358">
                <a:moveTo>
                  <a:pt x="0" y="0"/>
                </a:moveTo>
                <a:lnTo>
                  <a:pt x="5733357" y="0"/>
                </a:lnTo>
                <a:lnTo>
                  <a:pt x="5733357" y="5660388"/>
                </a:lnTo>
                <a:lnTo>
                  <a:pt x="0" y="5660388"/>
                </a:lnTo>
                <a:lnTo>
                  <a:pt x="0" y="0"/>
                </a:lnTo>
                <a:close/>
              </a:path>
            </a:pathLst>
          </a:custGeom>
          <a:blipFill rotWithShape="1">
            <a:blip r:embed="rId5">
              <a:alphaModFix amt="40000"/>
            </a:blip>
            <a:stretch>
              <a:fillRect b="0" l="0" r="0" t="0"/>
            </a:stretch>
          </a:blipFill>
          <a:ln>
            <a:noFill/>
          </a:ln>
        </p:spPr>
      </p:sp>
      <p:sp>
        <p:nvSpPr>
          <p:cNvPr id="263" name="Google Shape;263;g2cf93fc8466_0_147"/>
          <p:cNvSpPr/>
          <p:nvPr/>
        </p:nvSpPr>
        <p:spPr>
          <a:xfrm rot="-4280315">
            <a:off x="14306890" y="6308331"/>
            <a:ext cx="6307766" cy="6227485"/>
          </a:xfrm>
          <a:custGeom>
            <a:rect b="b" l="l" r="r" t="t"/>
            <a:pathLst>
              <a:path extrusionOk="0" h="6226999" w="6307273">
                <a:moveTo>
                  <a:pt x="0" y="0"/>
                </a:moveTo>
                <a:lnTo>
                  <a:pt x="6307273" y="0"/>
                </a:lnTo>
                <a:lnTo>
                  <a:pt x="6307273" y="6226999"/>
                </a:lnTo>
                <a:lnTo>
                  <a:pt x="0" y="6226999"/>
                </a:lnTo>
                <a:lnTo>
                  <a:pt x="0" y="0"/>
                </a:lnTo>
                <a:close/>
              </a:path>
            </a:pathLst>
          </a:custGeom>
          <a:blipFill rotWithShape="1">
            <a:blip r:embed="rId5">
              <a:alphaModFix amt="40000"/>
            </a:blip>
            <a:stretch>
              <a:fillRect b="0" l="0" r="0" t="0"/>
            </a:stretch>
          </a:blipFill>
          <a:ln>
            <a:noFill/>
          </a:ln>
        </p:spPr>
      </p:sp>
      <p:pic>
        <p:nvPicPr>
          <p:cNvPr id="264" name="Google Shape;264;g2cf93fc8466_0_147"/>
          <p:cNvPicPr preferRelativeResize="0"/>
          <p:nvPr/>
        </p:nvPicPr>
        <p:blipFill>
          <a:blip r:embed="rId6">
            <a:alphaModFix/>
          </a:blip>
          <a:stretch>
            <a:fillRect/>
          </a:stretch>
        </p:blipFill>
        <p:spPr>
          <a:xfrm>
            <a:off x="807183" y="3412726"/>
            <a:ext cx="16353118" cy="4679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2cf93fc8466_0_0"/>
          <p:cNvSpPr txBox="1"/>
          <p:nvPr>
            <p:ph type="title"/>
          </p:nvPr>
        </p:nvSpPr>
        <p:spPr>
          <a:xfrm>
            <a:off x="623400" y="451675"/>
            <a:ext cx="17041200" cy="11454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sz="4500">
                <a:solidFill>
                  <a:srgbClr val="425B36"/>
                </a:solidFill>
                <a:latin typeface="Poppins SemiBold"/>
                <a:ea typeface="Poppins SemiBold"/>
                <a:cs typeface="Poppins SemiBold"/>
                <a:sym typeface="Poppins SemiBold"/>
              </a:rPr>
              <a:t>Reinforcement Learning</a:t>
            </a:r>
            <a:endParaRPr sz="4500"/>
          </a:p>
        </p:txBody>
      </p:sp>
      <p:pic>
        <p:nvPicPr>
          <p:cNvPr id="270" name="Google Shape;270;g2cf93fc8466_0_0"/>
          <p:cNvPicPr preferRelativeResize="0"/>
          <p:nvPr/>
        </p:nvPicPr>
        <p:blipFill>
          <a:blip r:embed="rId3">
            <a:alphaModFix/>
          </a:blip>
          <a:stretch>
            <a:fillRect/>
          </a:stretch>
        </p:blipFill>
        <p:spPr>
          <a:xfrm>
            <a:off x="1840350" y="4649150"/>
            <a:ext cx="13896999" cy="5356750"/>
          </a:xfrm>
          <a:prstGeom prst="rect">
            <a:avLst/>
          </a:prstGeom>
          <a:noFill/>
          <a:ln>
            <a:noFill/>
          </a:ln>
        </p:spPr>
      </p:pic>
      <p:pic>
        <p:nvPicPr>
          <p:cNvPr id="271" name="Google Shape;271;g2cf93fc8466_0_0"/>
          <p:cNvPicPr preferRelativeResize="0"/>
          <p:nvPr/>
        </p:nvPicPr>
        <p:blipFill>
          <a:blip r:embed="rId4">
            <a:alphaModFix/>
          </a:blip>
          <a:stretch>
            <a:fillRect/>
          </a:stretch>
        </p:blipFill>
        <p:spPr>
          <a:xfrm>
            <a:off x="623383" y="1937550"/>
            <a:ext cx="5168369" cy="2856949"/>
          </a:xfrm>
          <a:prstGeom prst="rect">
            <a:avLst/>
          </a:prstGeom>
          <a:noFill/>
          <a:ln>
            <a:noFill/>
          </a:ln>
        </p:spPr>
      </p:pic>
      <p:pic>
        <p:nvPicPr>
          <p:cNvPr id="272" name="Google Shape;272;g2cf93fc8466_0_0"/>
          <p:cNvPicPr preferRelativeResize="0"/>
          <p:nvPr/>
        </p:nvPicPr>
        <p:blipFill>
          <a:blip r:embed="rId5">
            <a:alphaModFix/>
          </a:blip>
          <a:stretch>
            <a:fillRect/>
          </a:stretch>
        </p:blipFill>
        <p:spPr>
          <a:xfrm>
            <a:off x="6692150" y="1891900"/>
            <a:ext cx="5079002" cy="2856935"/>
          </a:xfrm>
          <a:prstGeom prst="rect">
            <a:avLst/>
          </a:prstGeom>
          <a:noFill/>
          <a:ln>
            <a:noFill/>
          </a:ln>
        </p:spPr>
      </p:pic>
      <p:pic>
        <p:nvPicPr>
          <p:cNvPr id="273" name="Google Shape;273;g2cf93fc8466_0_0"/>
          <p:cNvPicPr preferRelativeResize="0"/>
          <p:nvPr/>
        </p:nvPicPr>
        <p:blipFill>
          <a:blip r:embed="rId6">
            <a:alphaModFix/>
          </a:blip>
          <a:stretch>
            <a:fillRect/>
          </a:stretch>
        </p:blipFill>
        <p:spPr>
          <a:xfrm>
            <a:off x="12533150" y="1891900"/>
            <a:ext cx="5079000" cy="2856952"/>
          </a:xfrm>
          <a:prstGeom prst="rect">
            <a:avLst/>
          </a:prstGeom>
          <a:noFill/>
          <a:ln>
            <a:noFill/>
          </a:ln>
        </p:spPr>
      </p:pic>
      <p:sp>
        <p:nvSpPr>
          <p:cNvPr id="274" name="Google Shape;274;g2cf93fc8466_0_0"/>
          <p:cNvSpPr/>
          <p:nvPr/>
        </p:nvSpPr>
        <p:spPr>
          <a:xfrm rot="6511536">
            <a:off x="-1751058" y="-1803785"/>
            <a:ext cx="5729236" cy="5656318"/>
          </a:xfrm>
          <a:custGeom>
            <a:rect b="b" l="l" r="r" t="t"/>
            <a:pathLst>
              <a:path extrusionOk="0" h="5660388" w="5733358">
                <a:moveTo>
                  <a:pt x="0" y="0"/>
                </a:moveTo>
                <a:lnTo>
                  <a:pt x="5733357" y="0"/>
                </a:lnTo>
                <a:lnTo>
                  <a:pt x="5733357" y="5660388"/>
                </a:lnTo>
                <a:lnTo>
                  <a:pt x="0" y="5660388"/>
                </a:lnTo>
                <a:lnTo>
                  <a:pt x="0" y="0"/>
                </a:lnTo>
                <a:close/>
              </a:path>
            </a:pathLst>
          </a:custGeom>
          <a:blipFill rotWithShape="1">
            <a:blip r:embed="rId7">
              <a:alphaModFix amt="40000"/>
            </a:blip>
            <a:stretch>
              <a:fillRect b="0" l="0" r="0" t="0"/>
            </a:stretch>
          </a:blipFill>
          <a:ln>
            <a:noFill/>
          </a:ln>
        </p:spPr>
      </p:sp>
      <p:sp>
        <p:nvSpPr>
          <p:cNvPr id="275" name="Google Shape;275;g2cf93fc8466_0_0"/>
          <p:cNvSpPr/>
          <p:nvPr/>
        </p:nvSpPr>
        <p:spPr>
          <a:xfrm rot="-4280315">
            <a:off x="14306890" y="6308331"/>
            <a:ext cx="6307766" cy="6227485"/>
          </a:xfrm>
          <a:custGeom>
            <a:rect b="b" l="l" r="r" t="t"/>
            <a:pathLst>
              <a:path extrusionOk="0" h="6226999" w="6307273">
                <a:moveTo>
                  <a:pt x="0" y="0"/>
                </a:moveTo>
                <a:lnTo>
                  <a:pt x="6307273" y="0"/>
                </a:lnTo>
                <a:lnTo>
                  <a:pt x="6307273" y="6226999"/>
                </a:lnTo>
                <a:lnTo>
                  <a:pt x="0" y="6226999"/>
                </a:lnTo>
                <a:lnTo>
                  <a:pt x="0" y="0"/>
                </a:lnTo>
                <a:close/>
              </a:path>
            </a:pathLst>
          </a:custGeom>
          <a:blipFill rotWithShape="1">
            <a:blip r:embed="rId7">
              <a:alphaModFix amt="40000"/>
            </a:blip>
            <a:stretch>
              <a:fillRect b="0" l="0" r="0" t="0"/>
            </a:stretch>
          </a:blipFill>
          <a:ln>
            <a:noFill/>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2cf93fc8466_0_8"/>
          <p:cNvSpPr txBox="1"/>
          <p:nvPr>
            <p:ph type="title"/>
          </p:nvPr>
        </p:nvSpPr>
        <p:spPr>
          <a:xfrm>
            <a:off x="876350" y="4992533"/>
            <a:ext cx="17041200" cy="11454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sz="4000">
                <a:solidFill>
                  <a:srgbClr val="425B36"/>
                </a:solidFill>
                <a:latin typeface="Poppins SemiBold"/>
                <a:ea typeface="Poppins SemiBold"/>
                <a:cs typeface="Poppins SemiBold"/>
                <a:sym typeface="Poppins SemiBold"/>
              </a:rPr>
              <a:t>Transition quintuple - (s, a, r, s’, done)</a:t>
            </a:r>
            <a:endParaRPr sz="4000">
              <a:solidFill>
                <a:srgbClr val="425B36"/>
              </a:solidFill>
              <a:latin typeface="Poppins SemiBold"/>
              <a:ea typeface="Poppins SemiBold"/>
              <a:cs typeface="Poppins SemiBold"/>
              <a:sym typeface="Poppins SemiBold"/>
            </a:endParaRPr>
          </a:p>
        </p:txBody>
      </p:sp>
      <p:sp>
        <p:nvSpPr>
          <p:cNvPr id="281" name="Google Shape;281;g2cf93fc8466_0_8"/>
          <p:cNvSpPr txBox="1"/>
          <p:nvPr>
            <p:ph idx="1" type="body"/>
          </p:nvPr>
        </p:nvSpPr>
        <p:spPr>
          <a:xfrm>
            <a:off x="3363350" y="6137925"/>
            <a:ext cx="10221600" cy="2540400"/>
          </a:xfrm>
          <a:prstGeom prst="rect">
            <a:avLst/>
          </a:prstGeom>
        </p:spPr>
        <p:txBody>
          <a:bodyPr anchorCtr="0" anchor="t" bIns="45700" lIns="91425" spcFirstLastPara="1" rIns="91425" wrap="square" tIns="45700">
            <a:normAutofit/>
          </a:bodyPr>
          <a:lstStyle/>
          <a:p>
            <a:pPr indent="0" lvl="0" marL="0" rtl="0" algn="l">
              <a:lnSpc>
                <a:spcPct val="130000"/>
              </a:lnSpc>
              <a:spcBef>
                <a:spcPts val="640"/>
              </a:spcBef>
              <a:spcAft>
                <a:spcPts val="0"/>
              </a:spcAft>
              <a:buSzPts val="1018"/>
              <a:buNone/>
            </a:pPr>
            <a:r>
              <a:rPr b="1" lang="en-US" sz="2020"/>
              <a:t>s</a:t>
            </a:r>
            <a:r>
              <a:rPr lang="en-US" sz="2020"/>
              <a:t>:</a:t>
            </a:r>
            <a:r>
              <a:rPr lang="en-US" sz="2020"/>
              <a:t> the current state</a:t>
            </a:r>
            <a:endParaRPr sz="2020"/>
          </a:p>
          <a:p>
            <a:pPr indent="0" lvl="0" marL="0" rtl="0" algn="l">
              <a:lnSpc>
                <a:spcPct val="130000"/>
              </a:lnSpc>
              <a:spcBef>
                <a:spcPts val="640"/>
              </a:spcBef>
              <a:spcAft>
                <a:spcPts val="0"/>
              </a:spcAft>
              <a:buSzPts val="1018"/>
              <a:buNone/>
            </a:pPr>
            <a:r>
              <a:rPr b="1" lang="en-US" sz="2020"/>
              <a:t>a</a:t>
            </a:r>
            <a:r>
              <a:rPr lang="en-US" sz="2020"/>
              <a:t>: action based on observation of the current state</a:t>
            </a:r>
            <a:endParaRPr sz="2020"/>
          </a:p>
          <a:p>
            <a:pPr indent="0" lvl="0" marL="0" rtl="0" algn="l">
              <a:lnSpc>
                <a:spcPct val="130000"/>
              </a:lnSpc>
              <a:spcBef>
                <a:spcPts val="640"/>
              </a:spcBef>
              <a:spcAft>
                <a:spcPts val="0"/>
              </a:spcAft>
              <a:buSzPts val="1018"/>
              <a:buNone/>
            </a:pPr>
            <a:r>
              <a:rPr b="1" lang="en-US" sz="2020"/>
              <a:t>r</a:t>
            </a:r>
            <a:r>
              <a:rPr lang="en-US" sz="2020"/>
              <a:t>: reward </a:t>
            </a:r>
            <a:r>
              <a:rPr lang="en-US" sz="2020"/>
              <a:t>assigned by the environment after taking action </a:t>
            </a:r>
            <a:r>
              <a:rPr b="1" lang="en-US" sz="2020"/>
              <a:t>a</a:t>
            </a:r>
            <a:endParaRPr b="1" sz="2020"/>
          </a:p>
          <a:p>
            <a:pPr indent="0" lvl="0" marL="0" rtl="0" algn="l">
              <a:lnSpc>
                <a:spcPct val="130000"/>
              </a:lnSpc>
              <a:spcBef>
                <a:spcPts val="640"/>
              </a:spcBef>
              <a:spcAft>
                <a:spcPts val="0"/>
              </a:spcAft>
              <a:buSzPts val="1018"/>
              <a:buNone/>
            </a:pPr>
            <a:r>
              <a:rPr b="1" lang="en-US" sz="2020"/>
              <a:t>s’</a:t>
            </a:r>
            <a:r>
              <a:rPr lang="en-US" sz="2020"/>
              <a:t>: the next state</a:t>
            </a:r>
            <a:endParaRPr b="1" sz="2020"/>
          </a:p>
          <a:p>
            <a:pPr indent="0" lvl="0" marL="0" rtl="0" algn="l">
              <a:lnSpc>
                <a:spcPct val="130000"/>
              </a:lnSpc>
              <a:spcBef>
                <a:spcPts val="640"/>
              </a:spcBef>
              <a:spcAft>
                <a:spcPts val="0"/>
              </a:spcAft>
              <a:buSzPts val="1018"/>
              <a:buNone/>
            </a:pPr>
            <a:r>
              <a:rPr b="1" lang="en-US" sz="2020"/>
              <a:t>done</a:t>
            </a:r>
            <a:r>
              <a:rPr lang="en-US" sz="2020"/>
              <a:t>: if the episode is done</a:t>
            </a:r>
            <a:endParaRPr sz="2020"/>
          </a:p>
        </p:txBody>
      </p:sp>
      <p:sp>
        <p:nvSpPr>
          <p:cNvPr id="282" name="Google Shape;282;g2cf93fc8466_0_8"/>
          <p:cNvSpPr txBox="1"/>
          <p:nvPr>
            <p:ph idx="1" type="body"/>
          </p:nvPr>
        </p:nvSpPr>
        <p:spPr>
          <a:xfrm>
            <a:off x="3363350" y="1702200"/>
            <a:ext cx="14067900" cy="3372000"/>
          </a:xfrm>
          <a:prstGeom prst="rect">
            <a:avLst/>
          </a:prstGeom>
        </p:spPr>
        <p:txBody>
          <a:bodyPr anchorCtr="0" anchor="t" bIns="45700" lIns="91425" spcFirstLastPara="1" rIns="91425" wrap="square" tIns="45700">
            <a:normAutofit fontScale="85000"/>
          </a:bodyPr>
          <a:lstStyle/>
          <a:p>
            <a:pPr indent="0" lvl="0" marL="0" rtl="0" algn="l">
              <a:lnSpc>
                <a:spcPct val="150000"/>
              </a:lnSpc>
              <a:spcBef>
                <a:spcPts val="640"/>
              </a:spcBef>
              <a:spcAft>
                <a:spcPts val="0"/>
              </a:spcAft>
              <a:buNone/>
            </a:pPr>
            <a:r>
              <a:rPr b="1" lang="en-US" sz="2400"/>
              <a:t>Agent</a:t>
            </a:r>
            <a:r>
              <a:rPr lang="en-US" sz="2400"/>
              <a:t>: </a:t>
            </a:r>
            <a:r>
              <a:rPr lang="en-US" sz="2400">
                <a:latin typeface="Arial"/>
                <a:ea typeface="Arial"/>
                <a:cs typeface="Arial"/>
                <a:sym typeface="Arial"/>
              </a:rPr>
              <a:t>the algorithm that can be trained to choose the optimal actions at each state to maximize the total rewards</a:t>
            </a:r>
            <a:endParaRPr sz="2400">
              <a:latin typeface="Arial"/>
              <a:ea typeface="Arial"/>
              <a:cs typeface="Arial"/>
              <a:sym typeface="Arial"/>
            </a:endParaRPr>
          </a:p>
          <a:p>
            <a:pPr indent="0" lvl="0" marL="0" rtl="0" algn="l">
              <a:lnSpc>
                <a:spcPct val="150000"/>
              </a:lnSpc>
              <a:spcBef>
                <a:spcPts val="640"/>
              </a:spcBef>
              <a:spcAft>
                <a:spcPts val="0"/>
              </a:spcAft>
              <a:buClr>
                <a:schemeClr val="dk1"/>
              </a:buClr>
              <a:buSzPct val="45833"/>
              <a:buFont typeface="Arial"/>
              <a:buNone/>
            </a:pPr>
            <a:r>
              <a:rPr b="1" lang="en-US" sz="2400"/>
              <a:t>Environment</a:t>
            </a:r>
            <a:r>
              <a:rPr lang="en-US" sz="2400"/>
              <a:t>: a stock trading simulation with which the agent can interact</a:t>
            </a:r>
            <a:endParaRPr sz="2400">
              <a:latin typeface="Arial"/>
              <a:ea typeface="Arial"/>
              <a:cs typeface="Arial"/>
              <a:sym typeface="Arial"/>
            </a:endParaRPr>
          </a:p>
          <a:p>
            <a:pPr indent="0" lvl="0" marL="0" rtl="0" algn="l">
              <a:lnSpc>
                <a:spcPct val="150000"/>
              </a:lnSpc>
              <a:spcBef>
                <a:spcPts val="640"/>
              </a:spcBef>
              <a:spcAft>
                <a:spcPts val="0"/>
              </a:spcAft>
              <a:buNone/>
            </a:pPr>
            <a:r>
              <a:rPr b="1" lang="en-US" sz="2400"/>
              <a:t>A - Action</a:t>
            </a:r>
            <a:r>
              <a:rPr lang="en-US" sz="2400"/>
              <a:t>: hold, buy, and sell</a:t>
            </a:r>
            <a:endParaRPr sz="2400"/>
          </a:p>
          <a:p>
            <a:pPr indent="0" lvl="0" marL="0" rtl="0" algn="l">
              <a:lnSpc>
                <a:spcPct val="150000"/>
              </a:lnSpc>
              <a:spcBef>
                <a:spcPts val="640"/>
              </a:spcBef>
              <a:spcAft>
                <a:spcPts val="0"/>
              </a:spcAft>
              <a:buNone/>
            </a:pPr>
            <a:r>
              <a:rPr b="1" lang="en-US" sz="2400"/>
              <a:t>R - Reward</a:t>
            </a:r>
            <a:r>
              <a:rPr lang="en-US" sz="2400"/>
              <a:t>: positive R when profit &gt; 0, negative R when profit &lt; 0</a:t>
            </a:r>
            <a:endParaRPr sz="2400"/>
          </a:p>
          <a:p>
            <a:pPr indent="0" lvl="0" marL="0" rtl="0" algn="l">
              <a:lnSpc>
                <a:spcPct val="150000"/>
              </a:lnSpc>
              <a:spcBef>
                <a:spcPts val="640"/>
              </a:spcBef>
              <a:spcAft>
                <a:spcPts val="0"/>
              </a:spcAft>
              <a:buNone/>
            </a:pPr>
            <a:r>
              <a:rPr b="1" lang="en-US" sz="2400"/>
              <a:t>S - State</a:t>
            </a:r>
            <a:r>
              <a:rPr lang="en-US" sz="2400"/>
              <a:t>: stock info (sliding window), balance, position, profits</a:t>
            </a:r>
            <a:endParaRPr sz="2400"/>
          </a:p>
          <a:p>
            <a:pPr indent="0" lvl="0" marL="0" rtl="0" algn="l">
              <a:lnSpc>
                <a:spcPct val="150000"/>
              </a:lnSpc>
              <a:spcBef>
                <a:spcPts val="640"/>
              </a:spcBef>
              <a:spcAft>
                <a:spcPts val="0"/>
              </a:spcAft>
              <a:buNone/>
            </a:pPr>
            <a:r>
              <a:rPr b="1" lang="en-US" sz="2400"/>
              <a:t>Episode</a:t>
            </a:r>
            <a:r>
              <a:rPr lang="en-US" sz="2400"/>
              <a:t>: </a:t>
            </a:r>
            <a:endParaRPr sz="2400"/>
          </a:p>
        </p:txBody>
      </p:sp>
      <p:sp>
        <p:nvSpPr>
          <p:cNvPr id="283" name="Google Shape;283;g2cf93fc8466_0_8"/>
          <p:cNvSpPr txBox="1"/>
          <p:nvPr>
            <p:ph type="title"/>
          </p:nvPr>
        </p:nvSpPr>
        <p:spPr>
          <a:xfrm>
            <a:off x="876350" y="709200"/>
            <a:ext cx="17041200" cy="1145400"/>
          </a:xfrm>
          <a:prstGeom prst="rect">
            <a:avLst/>
          </a:prstGeom>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000000"/>
              </a:buClr>
              <a:buFont typeface="Arial"/>
              <a:buNone/>
            </a:pPr>
            <a:r>
              <a:rPr lang="en-US" sz="4000">
                <a:solidFill>
                  <a:srgbClr val="425B36"/>
                </a:solidFill>
                <a:latin typeface="Poppins SemiBold"/>
                <a:ea typeface="Poppins SemiBold"/>
                <a:cs typeface="Poppins SemiBold"/>
                <a:sym typeface="Poppins SemiBold"/>
              </a:rPr>
              <a:t>Definitions</a:t>
            </a:r>
            <a:endParaRPr sz="4000">
              <a:solidFill>
                <a:srgbClr val="425B36"/>
              </a:solidFill>
            </a:endParaRPr>
          </a:p>
        </p:txBody>
      </p:sp>
      <p:pic>
        <p:nvPicPr>
          <p:cNvPr id="284" name="Google Shape;284;g2cf93fc8466_0_8"/>
          <p:cNvPicPr preferRelativeResize="0"/>
          <p:nvPr/>
        </p:nvPicPr>
        <p:blipFill>
          <a:blip r:embed="rId3">
            <a:alphaModFix/>
          </a:blip>
          <a:stretch>
            <a:fillRect/>
          </a:stretch>
        </p:blipFill>
        <p:spPr>
          <a:xfrm>
            <a:off x="4355350" y="4338150"/>
            <a:ext cx="7756600" cy="543900"/>
          </a:xfrm>
          <a:prstGeom prst="rect">
            <a:avLst/>
          </a:prstGeom>
          <a:noFill/>
          <a:ln>
            <a:noFill/>
          </a:ln>
        </p:spPr>
      </p:pic>
      <p:sp>
        <p:nvSpPr>
          <p:cNvPr id="285" name="Google Shape;285;g2cf93fc8466_0_8"/>
          <p:cNvSpPr/>
          <p:nvPr/>
        </p:nvSpPr>
        <p:spPr>
          <a:xfrm>
            <a:off x="13190916" y="2953730"/>
            <a:ext cx="8901134" cy="8787846"/>
          </a:xfrm>
          <a:custGeom>
            <a:rect b="b" l="l" r="r" t="t"/>
            <a:pathLst>
              <a:path extrusionOk="0" h="8787846" w="8901134">
                <a:moveTo>
                  <a:pt x="0" y="0"/>
                </a:moveTo>
                <a:lnTo>
                  <a:pt x="8901134" y="0"/>
                </a:lnTo>
                <a:lnTo>
                  <a:pt x="8901134" y="8787846"/>
                </a:lnTo>
                <a:lnTo>
                  <a:pt x="0" y="8787846"/>
                </a:lnTo>
                <a:lnTo>
                  <a:pt x="0" y="0"/>
                </a:lnTo>
                <a:close/>
              </a:path>
            </a:pathLst>
          </a:custGeom>
          <a:blipFill rotWithShape="1">
            <a:blip r:embed="rId4">
              <a:alphaModFix amt="40000"/>
            </a:blip>
            <a:stretch>
              <a:fillRect b="0" l="0" r="0" t="0"/>
            </a:stretch>
          </a:blipFill>
          <a:ln>
            <a:noFill/>
          </a:ln>
        </p:spPr>
      </p:sp>
      <p:sp>
        <p:nvSpPr>
          <p:cNvPr id="286" name="Google Shape;286;g2cf93fc8466_0_8"/>
          <p:cNvSpPr/>
          <p:nvPr/>
        </p:nvSpPr>
        <p:spPr>
          <a:xfrm rot="-1424655">
            <a:off x="-5400930" y="-4748832"/>
            <a:ext cx="8897712" cy="8784468"/>
          </a:xfrm>
          <a:custGeom>
            <a:rect b="b" l="l" r="r" t="t"/>
            <a:pathLst>
              <a:path extrusionOk="0" h="8787846" w="8901134">
                <a:moveTo>
                  <a:pt x="0" y="0"/>
                </a:moveTo>
                <a:lnTo>
                  <a:pt x="8901134" y="0"/>
                </a:lnTo>
                <a:lnTo>
                  <a:pt x="8901134" y="8787847"/>
                </a:lnTo>
                <a:lnTo>
                  <a:pt x="0" y="8787847"/>
                </a:lnTo>
                <a:lnTo>
                  <a:pt x="0" y="0"/>
                </a:lnTo>
                <a:close/>
              </a:path>
            </a:pathLst>
          </a:custGeom>
          <a:blipFill rotWithShape="1">
            <a:blip r:embed="rId4">
              <a:alphaModFix amt="40000"/>
            </a:blip>
            <a:stretch>
              <a:fillRect b="0" l="0" r="0" t="0"/>
            </a:stretch>
          </a:blipFill>
          <a:ln>
            <a:noFill/>
          </a:ln>
        </p:spPr>
      </p:sp>
      <p:sp>
        <p:nvSpPr>
          <p:cNvPr id="287" name="Google Shape;287;g2cf93fc8466_0_8"/>
          <p:cNvSpPr/>
          <p:nvPr/>
        </p:nvSpPr>
        <p:spPr>
          <a:xfrm>
            <a:off x="-1371475" y="7002411"/>
            <a:ext cx="4327734" cy="3888486"/>
          </a:xfrm>
          <a:custGeom>
            <a:rect b="b" l="l" r="r" t="t"/>
            <a:pathLst>
              <a:path extrusionOk="0" h="8229600" w="9207944">
                <a:moveTo>
                  <a:pt x="0" y="0"/>
                </a:moveTo>
                <a:lnTo>
                  <a:pt x="9207944" y="0"/>
                </a:lnTo>
                <a:lnTo>
                  <a:pt x="9207944" y="8229600"/>
                </a:lnTo>
                <a:lnTo>
                  <a:pt x="0" y="8229600"/>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2cf93fc8466_0_16"/>
          <p:cNvSpPr/>
          <p:nvPr/>
        </p:nvSpPr>
        <p:spPr>
          <a:xfrm>
            <a:off x="-2624159" y="4035330"/>
            <a:ext cx="8901134" cy="8787846"/>
          </a:xfrm>
          <a:custGeom>
            <a:rect b="b" l="l" r="r" t="t"/>
            <a:pathLst>
              <a:path extrusionOk="0" h="8787846" w="8901134">
                <a:moveTo>
                  <a:pt x="0" y="0"/>
                </a:moveTo>
                <a:lnTo>
                  <a:pt x="8901134" y="0"/>
                </a:lnTo>
                <a:lnTo>
                  <a:pt x="8901134" y="8787846"/>
                </a:lnTo>
                <a:lnTo>
                  <a:pt x="0" y="8787846"/>
                </a:lnTo>
                <a:lnTo>
                  <a:pt x="0" y="0"/>
                </a:lnTo>
                <a:close/>
              </a:path>
            </a:pathLst>
          </a:custGeom>
          <a:blipFill rotWithShape="1">
            <a:blip r:embed="rId3">
              <a:alphaModFix amt="40000"/>
            </a:blip>
            <a:stretch>
              <a:fillRect b="0" l="0" r="0" t="0"/>
            </a:stretch>
          </a:blipFill>
          <a:ln>
            <a:noFill/>
          </a:ln>
        </p:spPr>
      </p:sp>
      <p:sp>
        <p:nvSpPr>
          <p:cNvPr id="293" name="Google Shape;293;g2cf93fc8466_0_16"/>
          <p:cNvSpPr txBox="1"/>
          <p:nvPr>
            <p:ph type="title"/>
          </p:nvPr>
        </p:nvSpPr>
        <p:spPr>
          <a:xfrm>
            <a:off x="234400" y="4484300"/>
            <a:ext cx="17041200" cy="11454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2200"/>
              <a:buFont typeface="Arial"/>
              <a:buNone/>
            </a:pPr>
            <a:r>
              <a:rPr lang="en-US" sz="4500">
                <a:solidFill>
                  <a:srgbClr val="425B36"/>
                </a:solidFill>
                <a:latin typeface="Poppins SemiBold"/>
                <a:ea typeface="Poppins SemiBold"/>
                <a:cs typeface="Poppins SemiBold"/>
                <a:sym typeface="Poppins SemiBold"/>
              </a:rPr>
              <a:t>DQN (Deep Q Network)</a:t>
            </a:r>
            <a:endParaRPr sz="4500">
              <a:solidFill>
                <a:srgbClr val="425B36"/>
              </a:solidFill>
              <a:latin typeface="Poppins SemiBold"/>
              <a:ea typeface="Poppins SemiBold"/>
              <a:cs typeface="Poppins SemiBold"/>
              <a:sym typeface="Poppins SemiBold"/>
            </a:endParaRPr>
          </a:p>
        </p:txBody>
      </p:sp>
      <p:sp>
        <p:nvSpPr>
          <p:cNvPr id="294" name="Google Shape;294;g2cf93fc8466_0_16"/>
          <p:cNvSpPr txBox="1"/>
          <p:nvPr>
            <p:ph idx="1" type="body"/>
          </p:nvPr>
        </p:nvSpPr>
        <p:spPr>
          <a:xfrm>
            <a:off x="1315975" y="5703250"/>
            <a:ext cx="15110100" cy="1884600"/>
          </a:xfrm>
          <a:prstGeom prst="rect">
            <a:avLst/>
          </a:prstGeom>
        </p:spPr>
        <p:txBody>
          <a:bodyPr anchorCtr="0" anchor="t" bIns="45700" lIns="91425" spcFirstLastPara="1" rIns="91425" wrap="square" tIns="45700">
            <a:normAutofit/>
          </a:bodyPr>
          <a:lstStyle/>
          <a:p>
            <a:pPr indent="-660400" lvl="0" marL="914400" rtl="0" algn="l">
              <a:spcBef>
                <a:spcPts val="640"/>
              </a:spcBef>
              <a:spcAft>
                <a:spcPts val="0"/>
              </a:spcAft>
              <a:buSzPts val="3200"/>
              <a:buChar char="•"/>
            </a:pPr>
            <a:r>
              <a:rPr lang="en-US"/>
              <a:t>Large or continuous state space, impossible to calculate and store all Q values</a:t>
            </a:r>
            <a:endParaRPr/>
          </a:p>
          <a:p>
            <a:pPr indent="-660400" lvl="0" marL="914400" rtl="0" algn="l">
              <a:spcBef>
                <a:spcPts val="640"/>
              </a:spcBef>
              <a:spcAft>
                <a:spcPts val="0"/>
              </a:spcAft>
              <a:buSzPts val="3200"/>
              <a:buChar char="•"/>
            </a:pPr>
            <a:r>
              <a:rPr lang="en-US"/>
              <a:t>Approximate Q and target using a DNN</a:t>
            </a:r>
            <a:endParaRPr/>
          </a:p>
          <a:p>
            <a:pPr indent="-660400" lvl="0" marL="914400" rtl="0" algn="l">
              <a:spcBef>
                <a:spcPts val="640"/>
              </a:spcBef>
              <a:spcAft>
                <a:spcPts val="0"/>
              </a:spcAft>
              <a:buSzPts val="3200"/>
              <a:buChar char="•"/>
            </a:pPr>
            <a:r>
              <a:rPr lang="en-US"/>
              <a:t>Model-free algorithm that does not require full knowledge of the environment</a:t>
            </a:r>
            <a:endParaRPr/>
          </a:p>
        </p:txBody>
      </p:sp>
      <p:sp>
        <p:nvSpPr>
          <p:cNvPr id="295" name="Google Shape;295;g2cf93fc8466_0_16"/>
          <p:cNvSpPr txBox="1"/>
          <p:nvPr>
            <p:ph idx="1" type="body"/>
          </p:nvPr>
        </p:nvSpPr>
        <p:spPr>
          <a:xfrm>
            <a:off x="1246800" y="2524971"/>
            <a:ext cx="17041200" cy="1884600"/>
          </a:xfrm>
          <a:prstGeom prst="rect">
            <a:avLst/>
          </a:prstGeom>
        </p:spPr>
        <p:txBody>
          <a:bodyPr anchorCtr="0" anchor="t" bIns="45700" lIns="91425" spcFirstLastPara="1" rIns="91425" wrap="square" tIns="45700">
            <a:normAutofit/>
          </a:bodyPr>
          <a:lstStyle/>
          <a:p>
            <a:pPr indent="-660400" lvl="0" marL="914400" rtl="0" algn="l">
              <a:spcBef>
                <a:spcPts val="640"/>
              </a:spcBef>
              <a:spcAft>
                <a:spcPts val="0"/>
              </a:spcAft>
              <a:buSzPts val="3200"/>
              <a:buChar char="•"/>
            </a:pPr>
            <a:r>
              <a:rPr lang="en-US"/>
              <a:t>Q(s,a) is the expected return of taking an action </a:t>
            </a:r>
            <a:r>
              <a:rPr b="1" lang="en-US"/>
              <a:t>a</a:t>
            </a:r>
            <a:r>
              <a:rPr lang="en-US"/>
              <a:t> at state </a:t>
            </a:r>
            <a:r>
              <a:rPr b="1" lang="en-US"/>
              <a:t>s</a:t>
            </a:r>
            <a:endParaRPr b="1"/>
          </a:p>
          <a:p>
            <a:pPr indent="-660400" lvl="0" marL="914400" rtl="0" algn="l">
              <a:spcBef>
                <a:spcPts val="640"/>
              </a:spcBef>
              <a:spcAft>
                <a:spcPts val="0"/>
              </a:spcAft>
              <a:buSzPts val="3200"/>
              <a:buChar char="•"/>
            </a:pPr>
            <a:r>
              <a:rPr lang="en-US"/>
              <a:t>With full knowledge of the environment, Q is calculated by Bellman’s equation</a:t>
            </a:r>
            <a:endParaRPr/>
          </a:p>
        </p:txBody>
      </p:sp>
      <p:sp>
        <p:nvSpPr>
          <p:cNvPr id="296" name="Google Shape;296;g2cf93fc8466_0_16"/>
          <p:cNvSpPr txBox="1"/>
          <p:nvPr>
            <p:ph type="title"/>
          </p:nvPr>
        </p:nvSpPr>
        <p:spPr>
          <a:xfrm>
            <a:off x="370650" y="1397988"/>
            <a:ext cx="17041200" cy="11454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sz="4500">
                <a:solidFill>
                  <a:srgbClr val="425B36"/>
                </a:solidFill>
                <a:latin typeface="Poppins SemiBold"/>
                <a:ea typeface="Poppins SemiBold"/>
                <a:cs typeface="Poppins SemiBold"/>
                <a:sym typeface="Poppins SemiBold"/>
              </a:rPr>
              <a:t>What is Q?</a:t>
            </a:r>
            <a:endParaRPr sz="4500">
              <a:solidFill>
                <a:srgbClr val="425B36"/>
              </a:solidFill>
            </a:endParaRPr>
          </a:p>
        </p:txBody>
      </p:sp>
      <p:sp>
        <p:nvSpPr>
          <p:cNvPr id="297" name="Google Shape;297;g2cf93fc8466_0_16"/>
          <p:cNvSpPr/>
          <p:nvPr/>
        </p:nvSpPr>
        <p:spPr>
          <a:xfrm rot="-1424655">
            <a:off x="14860620" y="-4021757"/>
            <a:ext cx="8897712" cy="8784468"/>
          </a:xfrm>
          <a:custGeom>
            <a:rect b="b" l="l" r="r" t="t"/>
            <a:pathLst>
              <a:path extrusionOk="0" h="8787846" w="8901134">
                <a:moveTo>
                  <a:pt x="0" y="0"/>
                </a:moveTo>
                <a:lnTo>
                  <a:pt x="8901134" y="0"/>
                </a:lnTo>
                <a:lnTo>
                  <a:pt x="8901134" y="8787847"/>
                </a:lnTo>
                <a:lnTo>
                  <a:pt x="0" y="8787847"/>
                </a:lnTo>
                <a:lnTo>
                  <a:pt x="0" y="0"/>
                </a:lnTo>
                <a:close/>
              </a:path>
            </a:pathLst>
          </a:custGeom>
          <a:blipFill rotWithShape="1">
            <a:blip r:embed="rId3">
              <a:alphaModFix amt="40000"/>
            </a:blip>
            <a:stretch>
              <a:fillRect b="0" l="0" r="0" t="0"/>
            </a:stretch>
          </a:blipFill>
          <a:ln>
            <a:noFill/>
          </a:ln>
        </p:spPr>
      </p:sp>
      <p:sp>
        <p:nvSpPr>
          <p:cNvPr id="298" name="Google Shape;298;g2cf93fc8466_0_16"/>
          <p:cNvSpPr/>
          <p:nvPr/>
        </p:nvSpPr>
        <p:spPr>
          <a:xfrm>
            <a:off x="15867336" y="8211279"/>
            <a:ext cx="2420676" cy="2075730"/>
          </a:xfrm>
          <a:custGeom>
            <a:rect b="b" l="l" r="r" t="t"/>
            <a:pathLst>
              <a:path extrusionOk="0" h="3205760" w="3738495">
                <a:moveTo>
                  <a:pt x="0" y="0"/>
                </a:moveTo>
                <a:lnTo>
                  <a:pt x="3738496" y="0"/>
                </a:lnTo>
                <a:lnTo>
                  <a:pt x="3738496" y="3205760"/>
                </a:lnTo>
                <a:lnTo>
                  <a:pt x="0" y="3205760"/>
                </a:lnTo>
                <a:lnTo>
                  <a:pt x="0" y="0"/>
                </a:lnTo>
                <a:close/>
              </a:path>
            </a:pathLst>
          </a:custGeom>
          <a:blipFill rotWithShape="1">
            <a:blip r:embed="rId4">
              <a:alphaModFix/>
            </a:blip>
            <a:stretch>
              <a:fillRect b="0" l="0" r="0" t="0"/>
            </a:stretch>
          </a:blipFill>
          <a:ln>
            <a:noFill/>
          </a:ln>
        </p:spPr>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grpSp>
        <p:nvGrpSpPr>
          <p:cNvPr id="303" name="Google Shape;303;g2cf93fc8466_0_28"/>
          <p:cNvGrpSpPr/>
          <p:nvPr/>
        </p:nvGrpSpPr>
        <p:grpSpPr>
          <a:xfrm>
            <a:off x="3726405" y="566649"/>
            <a:ext cx="10835195" cy="6994185"/>
            <a:chOff x="1425176" y="1017725"/>
            <a:chExt cx="6049126" cy="3904748"/>
          </a:xfrm>
        </p:grpSpPr>
        <p:pic>
          <p:nvPicPr>
            <p:cNvPr id="304" name="Google Shape;304;g2cf93fc8466_0_28"/>
            <p:cNvPicPr preferRelativeResize="0"/>
            <p:nvPr/>
          </p:nvPicPr>
          <p:blipFill>
            <a:blip r:embed="rId3">
              <a:alphaModFix/>
            </a:blip>
            <a:stretch>
              <a:fillRect/>
            </a:stretch>
          </p:blipFill>
          <p:spPr>
            <a:xfrm>
              <a:off x="1425176" y="1017725"/>
              <a:ext cx="6049126" cy="3904748"/>
            </a:xfrm>
            <a:prstGeom prst="rect">
              <a:avLst/>
            </a:prstGeom>
            <a:noFill/>
            <a:ln>
              <a:noFill/>
            </a:ln>
          </p:spPr>
        </p:pic>
        <p:sp>
          <p:nvSpPr>
            <p:cNvPr id="305" name="Google Shape;305;g2cf93fc8466_0_28"/>
            <p:cNvSpPr/>
            <p:nvPr/>
          </p:nvSpPr>
          <p:spPr>
            <a:xfrm>
              <a:off x="1500975" y="1067300"/>
              <a:ext cx="1499400" cy="867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p>
          </p:txBody>
        </p:sp>
      </p:grpSp>
      <p:sp>
        <p:nvSpPr>
          <p:cNvPr id="306" name="Google Shape;306;g2cf93fc8466_0_28"/>
          <p:cNvSpPr txBox="1"/>
          <p:nvPr>
            <p:ph type="title"/>
          </p:nvPr>
        </p:nvSpPr>
        <p:spPr>
          <a:xfrm>
            <a:off x="623400" y="566650"/>
            <a:ext cx="17041200" cy="1145400"/>
          </a:xfrm>
          <a:prstGeom prst="rect">
            <a:avLst/>
          </a:prstGeom>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4500">
                <a:solidFill>
                  <a:srgbClr val="425B36"/>
                </a:solidFill>
                <a:latin typeface="Poppins SemiBold"/>
                <a:ea typeface="Poppins SemiBold"/>
                <a:cs typeface="Poppins SemiBold"/>
                <a:sym typeface="Poppins SemiBold"/>
              </a:rPr>
              <a:t>DQN (Deep Q Network )</a:t>
            </a:r>
            <a:endParaRPr sz="4500">
              <a:solidFill>
                <a:srgbClr val="425B36"/>
              </a:solidFill>
              <a:latin typeface="Poppins SemiBold"/>
              <a:ea typeface="Poppins SemiBold"/>
              <a:cs typeface="Poppins SemiBold"/>
              <a:sym typeface="Poppins SemiBold"/>
            </a:endParaRPr>
          </a:p>
        </p:txBody>
      </p:sp>
      <p:pic>
        <p:nvPicPr>
          <p:cNvPr id="307" name="Google Shape;307;g2cf93fc8466_0_28"/>
          <p:cNvPicPr preferRelativeResize="0"/>
          <p:nvPr/>
        </p:nvPicPr>
        <p:blipFill>
          <a:blip r:embed="rId4">
            <a:alphaModFix/>
          </a:blip>
          <a:stretch>
            <a:fillRect/>
          </a:stretch>
        </p:blipFill>
        <p:spPr>
          <a:xfrm>
            <a:off x="4444100" y="7830250"/>
            <a:ext cx="9399800" cy="1468350"/>
          </a:xfrm>
          <a:prstGeom prst="rect">
            <a:avLst/>
          </a:prstGeom>
          <a:noFill/>
          <a:ln>
            <a:noFill/>
          </a:ln>
        </p:spPr>
      </p:pic>
      <p:sp>
        <p:nvSpPr>
          <p:cNvPr id="308" name="Google Shape;308;g2cf93fc8466_0_28"/>
          <p:cNvSpPr/>
          <p:nvPr/>
        </p:nvSpPr>
        <p:spPr>
          <a:xfrm rot="6511536">
            <a:off x="-1751058" y="-1803785"/>
            <a:ext cx="5729236" cy="5656318"/>
          </a:xfrm>
          <a:custGeom>
            <a:rect b="b" l="l" r="r" t="t"/>
            <a:pathLst>
              <a:path extrusionOk="0" h="5660388" w="5733358">
                <a:moveTo>
                  <a:pt x="0" y="0"/>
                </a:moveTo>
                <a:lnTo>
                  <a:pt x="5733357" y="0"/>
                </a:lnTo>
                <a:lnTo>
                  <a:pt x="5733357" y="5660388"/>
                </a:lnTo>
                <a:lnTo>
                  <a:pt x="0" y="5660388"/>
                </a:lnTo>
                <a:lnTo>
                  <a:pt x="0" y="0"/>
                </a:lnTo>
                <a:close/>
              </a:path>
            </a:pathLst>
          </a:custGeom>
          <a:blipFill rotWithShape="1">
            <a:blip r:embed="rId5">
              <a:alphaModFix amt="40000"/>
            </a:blip>
            <a:stretch>
              <a:fillRect b="0" l="0" r="0" t="0"/>
            </a:stretch>
          </a:blipFill>
          <a:ln>
            <a:noFill/>
          </a:ln>
        </p:spPr>
      </p:sp>
      <p:sp>
        <p:nvSpPr>
          <p:cNvPr id="309" name="Google Shape;309;g2cf93fc8466_0_28"/>
          <p:cNvSpPr/>
          <p:nvPr/>
        </p:nvSpPr>
        <p:spPr>
          <a:xfrm rot="-4280315">
            <a:off x="14306890" y="6308331"/>
            <a:ext cx="6307766" cy="6227485"/>
          </a:xfrm>
          <a:custGeom>
            <a:rect b="b" l="l" r="r" t="t"/>
            <a:pathLst>
              <a:path extrusionOk="0" h="6226999" w="6307273">
                <a:moveTo>
                  <a:pt x="0" y="0"/>
                </a:moveTo>
                <a:lnTo>
                  <a:pt x="6307273" y="0"/>
                </a:lnTo>
                <a:lnTo>
                  <a:pt x="6307273" y="6226999"/>
                </a:lnTo>
                <a:lnTo>
                  <a:pt x="0" y="6226999"/>
                </a:lnTo>
                <a:lnTo>
                  <a:pt x="0" y="0"/>
                </a:lnTo>
                <a:close/>
              </a:path>
            </a:pathLst>
          </a:custGeom>
          <a:blipFill rotWithShape="1">
            <a:blip r:embed="rId5">
              <a:alphaModFix amt="40000"/>
            </a:blip>
            <a:stretch>
              <a:fillRect b="0" l="0" r="0" t="0"/>
            </a:stretch>
          </a:blipFill>
          <a:ln>
            <a:noFill/>
          </a:ln>
        </p:spPr>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g2cf93fc8466_0_23"/>
          <p:cNvSpPr txBox="1"/>
          <p:nvPr>
            <p:ph type="title"/>
          </p:nvPr>
        </p:nvSpPr>
        <p:spPr>
          <a:xfrm>
            <a:off x="623400" y="625650"/>
            <a:ext cx="17041200" cy="1145400"/>
          </a:xfrm>
          <a:prstGeom prst="rect">
            <a:avLst/>
          </a:prstGeom>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chemeClr val="dk1"/>
              </a:buClr>
              <a:buSzPts val="2200"/>
              <a:buFont typeface="Arial"/>
              <a:buNone/>
            </a:pPr>
            <a:r>
              <a:rPr lang="en-US" sz="4500">
                <a:solidFill>
                  <a:srgbClr val="425B36"/>
                </a:solidFill>
                <a:latin typeface="Poppins SemiBold"/>
                <a:ea typeface="Poppins SemiBold"/>
                <a:cs typeface="Poppins SemiBold"/>
                <a:sym typeface="Poppins SemiBold"/>
              </a:rPr>
              <a:t>Replay memory</a:t>
            </a:r>
            <a:endParaRPr sz="4500">
              <a:solidFill>
                <a:srgbClr val="425B36"/>
              </a:solidFill>
              <a:latin typeface="Poppins SemiBold"/>
              <a:ea typeface="Poppins SemiBold"/>
              <a:cs typeface="Poppins SemiBold"/>
              <a:sym typeface="Poppins SemiBold"/>
            </a:endParaRPr>
          </a:p>
        </p:txBody>
      </p:sp>
      <p:pic>
        <p:nvPicPr>
          <p:cNvPr id="315" name="Google Shape;315;g2cf93fc8466_0_23"/>
          <p:cNvPicPr preferRelativeResize="0"/>
          <p:nvPr/>
        </p:nvPicPr>
        <p:blipFill>
          <a:blip r:embed="rId3">
            <a:alphaModFix/>
          </a:blip>
          <a:stretch>
            <a:fillRect/>
          </a:stretch>
        </p:blipFill>
        <p:spPr>
          <a:xfrm>
            <a:off x="2317325" y="2035450"/>
            <a:ext cx="13220700" cy="6991350"/>
          </a:xfrm>
          <a:prstGeom prst="rect">
            <a:avLst/>
          </a:prstGeom>
          <a:noFill/>
          <a:ln>
            <a:noFill/>
          </a:ln>
        </p:spPr>
      </p:pic>
      <p:sp>
        <p:nvSpPr>
          <p:cNvPr id="316" name="Google Shape;316;g2cf93fc8466_0_23"/>
          <p:cNvSpPr/>
          <p:nvPr/>
        </p:nvSpPr>
        <p:spPr>
          <a:xfrm rot="6511536">
            <a:off x="-1751058" y="-1803785"/>
            <a:ext cx="5729236" cy="5656318"/>
          </a:xfrm>
          <a:custGeom>
            <a:rect b="b" l="l" r="r" t="t"/>
            <a:pathLst>
              <a:path extrusionOk="0" h="5660388" w="5733358">
                <a:moveTo>
                  <a:pt x="0" y="0"/>
                </a:moveTo>
                <a:lnTo>
                  <a:pt x="5733357" y="0"/>
                </a:lnTo>
                <a:lnTo>
                  <a:pt x="5733357" y="5660388"/>
                </a:lnTo>
                <a:lnTo>
                  <a:pt x="0" y="5660388"/>
                </a:lnTo>
                <a:lnTo>
                  <a:pt x="0" y="0"/>
                </a:lnTo>
                <a:close/>
              </a:path>
            </a:pathLst>
          </a:custGeom>
          <a:blipFill rotWithShape="1">
            <a:blip r:embed="rId4">
              <a:alphaModFix amt="40000"/>
            </a:blip>
            <a:stretch>
              <a:fillRect b="0" l="0" r="0" t="0"/>
            </a:stretch>
          </a:blipFill>
          <a:ln>
            <a:noFill/>
          </a:ln>
        </p:spPr>
      </p:sp>
      <p:sp>
        <p:nvSpPr>
          <p:cNvPr id="317" name="Google Shape;317;g2cf93fc8466_0_23"/>
          <p:cNvSpPr/>
          <p:nvPr/>
        </p:nvSpPr>
        <p:spPr>
          <a:xfrm rot="-4280315">
            <a:off x="14306890" y="6308331"/>
            <a:ext cx="6307766" cy="6227485"/>
          </a:xfrm>
          <a:custGeom>
            <a:rect b="b" l="l" r="r" t="t"/>
            <a:pathLst>
              <a:path extrusionOk="0" h="6226999" w="6307273">
                <a:moveTo>
                  <a:pt x="0" y="0"/>
                </a:moveTo>
                <a:lnTo>
                  <a:pt x="6307273" y="0"/>
                </a:lnTo>
                <a:lnTo>
                  <a:pt x="6307273" y="6226999"/>
                </a:lnTo>
                <a:lnTo>
                  <a:pt x="0" y="6226999"/>
                </a:lnTo>
                <a:lnTo>
                  <a:pt x="0" y="0"/>
                </a:lnTo>
                <a:close/>
              </a:path>
            </a:pathLst>
          </a:custGeom>
          <a:blipFill rotWithShape="1">
            <a:blip r:embed="rId4">
              <a:alphaModFix amt="40000"/>
            </a:blip>
            <a:stretch>
              <a:fillRect b="0" l="0" r="0" t="0"/>
            </a:stretch>
          </a:blipFill>
          <a:ln>
            <a:noFill/>
          </a:ln>
        </p:spPr>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g2cf93fc8466_0_37"/>
          <p:cNvSpPr/>
          <p:nvPr/>
        </p:nvSpPr>
        <p:spPr>
          <a:xfrm>
            <a:off x="-4689284" y="5422205"/>
            <a:ext cx="8901134" cy="8787846"/>
          </a:xfrm>
          <a:custGeom>
            <a:rect b="b" l="l" r="r" t="t"/>
            <a:pathLst>
              <a:path extrusionOk="0" h="8787846" w="8901134">
                <a:moveTo>
                  <a:pt x="0" y="0"/>
                </a:moveTo>
                <a:lnTo>
                  <a:pt x="8901134" y="0"/>
                </a:lnTo>
                <a:lnTo>
                  <a:pt x="8901134" y="8787846"/>
                </a:lnTo>
                <a:lnTo>
                  <a:pt x="0" y="8787846"/>
                </a:lnTo>
                <a:lnTo>
                  <a:pt x="0" y="0"/>
                </a:lnTo>
                <a:close/>
              </a:path>
            </a:pathLst>
          </a:custGeom>
          <a:blipFill rotWithShape="1">
            <a:blip r:embed="rId3">
              <a:alphaModFix amt="40000"/>
            </a:blip>
            <a:stretch>
              <a:fillRect b="0" l="0" r="0" t="0"/>
            </a:stretch>
          </a:blipFill>
          <a:ln>
            <a:noFill/>
          </a:ln>
        </p:spPr>
      </p:sp>
      <p:sp>
        <p:nvSpPr>
          <p:cNvPr id="323" name="Google Shape;323;g2cf93fc8466_0_37"/>
          <p:cNvSpPr/>
          <p:nvPr/>
        </p:nvSpPr>
        <p:spPr>
          <a:xfrm rot="-1424655">
            <a:off x="15607170" y="-4781832"/>
            <a:ext cx="8897712" cy="8784468"/>
          </a:xfrm>
          <a:custGeom>
            <a:rect b="b" l="l" r="r" t="t"/>
            <a:pathLst>
              <a:path extrusionOk="0" h="8787846" w="8901134">
                <a:moveTo>
                  <a:pt x="0" y="0"/>
                </a:moveTo>
                <a:lnTo>
                  <a:pt x="8901134" y="0"/>
                </a:lnTo>
                <a:lnTo>
                  <a:pt x="8901134" y="8787847"/>
                </a:lnTo>
                <a:lnTo>
                  <a:pt x="0" y="8787847"/>
                </a:lnTo>
                <a:lnTo>
                  <a:pt x="0" y="0"/>
                </a:lnTo>
                <a:close/>
              </a:path>
            </a:pathLst>
          </a:custGeom>
          <a:blipFill rotWithShape="1">
            <a:blip r:embed="rId3">
              <a:alphaModFix amt="40000"/>
            </a:blip>
            <a:stretch>
              <a:fillRect b="0" l="0" r="0" t="0"/>
            </a:stretch>
          </a:blipFill>
          <a:ln>
            <a:noFill/>
          </a:ln>
        </p:spPr>
      </p:sp>
      <p:sp>
        <p:nvSpPr>
          <p:cNvPr id="324" name="Google Shape;324;g2cf93fc8466_0_37"/>
          <p:cNvSpPr/>
          <p:nvPr/>
        </p:nvSpPr>
        <p:spPr>
          <a:xfrm>
            <a:off x="16054076" y="6462883"/>
            <a:ext cx="2233917" cy="3824109"/>
          </a:xfrm>
          <a:custGeom>
            <a:rect b="b" l="l" r="r" t="t"/>
            <a:pathLst>
              <a:path extrusionOk="0" h="11165281" w="6522385">
                <a:moveTo>
                  <a:pt x="0" y="0"/>
                </a:moveTo>
                <a:lnTo>
                  <a:pt x="6522385" y="0"/>
                </a:lnTo>
                <a:lnTo>
                  <a:pt x="6522385" y="11165281"/>
                </a:lnTo>
                <a:lnTo>
                  <a:pt x="0" y="11165281"/>
                </a:lnTo>
                <a:lnTo>
                  <a:pt x="0" y="0"/>
                </a:lnTo>
                <a:close/>
              </a:path>
            </a:pathLst>
          </a:custGeom>
          <a:blipFill rotWithShape="1">
            <a:blip r:embed="rId4">
              <a:alphaModFix/>
            </a:blip>
            <a:stretch>
              <a:fillRect b="0" l="0" r="0" t="0"/>
            </a:stretch>
          </a:blipFill>
          <a:ln>
            <a:noFill/>
          </a:ln>
        </p:spPr>
      </p:sp>
      <p:sp>
        <p:nvSpPr>
          <p:cNvPr id="325" name="Google Shape;325;g2cf93fc8466_0_37"/>
          <p:cNvSpPr txBox="1"/>
          <p:nvPr>
            <p:ph type="title"/>
          </p:nvPr>
        </p:nvSpPr>
        <p:spPr>
          <a:xfrm>
            <a:off x="623400" y="168450"/>
            <a:ext cx="17041200" cy="1145400"/>
          </a:xfrm>
          <a:prstGeom prst="rect">
            <a:avLst/>
          </a:prstGeom>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chemeClr val="dk1"/>
              </a:buClr>
              <a:buSzPts val="2200"/>
              <a:buFont typeface="Arial"/>
              <a:buNone/>
            </a:pPr>
            <a:r>
              <a:rPr lang="en-US" sz="4500">
                <a:solidFill>
                  <a:srgbClr val="425B36"/>
                </a:solidFill>
                <a:latin typeface="Poppins SemiBold"/>
                <a:ea typeface="Poppins SemiBold"/>
                <a:cs typeface="Poppins SemiBold"/>
                <a:sym typeface="Poppins SemiBold"/>
              </a:rPr>
              <a:t>Experiment Result of DQN with LSTM</a:t>
            </a:r>
            <a:endParaRPr sz="4500">
              <a:solidFill>
                <a:srgbClr val="425B36"/>
              </a:solidFill>
              <a:latin typeface="Poppins SemiBold"/>
              <a:ea typeface="Poppins SemiBold"/>
              <a:cs typeface="Poppins SemiBold"/>
              <a:sym typeface="Poppins SemiBold"/>
            </a:endParaRPr>
          </a:p>
        </p:txBody>
      </p:sp>
      <p:pic>
        <p:nvPicPr>
          <p:cNvPr id="326" name="Google Shape;326;g2cf93fc8466_0_37"/>
          <p:cNvPicPr preferRelativeResize="0"/>
          <p:nvPr/>
        </p:nvPicPr>
        <p:blipFill>
          <a:blip r:embed="rId5">
            <a:alphaModFix/>
          </a:blip>
          <a:stretch>
            <a:fillRect/>
          </a:stretch>
        </p:blipFill>
        <p:spPr>
          <a:xfrm>
            <a:off x="4554725" y="1313849"/>
            <a:ext cx="9341901" cy="3558073"/>
          </a:xfrm>
          <a:prstGeom prst="rect">
            <a:avLst/>
          </a:prstGeom>
          <a:noFill/>
          <a:ln>
            <a:noFill/>
          </a:ln>
        </p:spPr>
      </p:pic>
      <p:pic>
        <p:nvPicPr>
          <p:cNvPr id="327" name="Google Shape;327;g2cf93fc8466_0_37"/>
          <p:cNvPicPr preferRelativeResize="0"/>
          <p:nvPr/>
        </p:nvPicPr>
        <p:blipFill>
          <a:blip r:embed="rId6">
            <a:alphaModFix/>
          </a:blip>
          <a:stretch>
            <a:fillRect/>
          </a:stretch>
        </p:blipFill>
        <p:spPr>
          <a:xfrm>
            <a:off x="4542575" y="4871913"/>
            <a:ext cx="9341901" cy="3549137"/>
          </a:xfrm>
          <a:prstGeom prst="rect">
            <a:avLst/>
          </a:prstGeom>
          <a:noFill/>
          <a:ln>
            <a:noFill/>
          </a:ln>
        </p:spPr>
      </p:pic>
      <p:sp>
        <p:nvSpPr>
          <p:cNvPr id="328" name="Google Shape;328;g2cf93fc8466_0_37"/>
          <p:cNvSpPr txBox="1"/>
          <p:nvPr/>
        </p:nvSpPr>
        <p:spPr>
          <a:xfrm>
            <a:off x="4440450" y="8551350"/>
            <a:ext cx="109221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dk1"/>
                </a:solidFill>
                <a:latin typeface="Calibri"/>
                <a:ea typeface="Calibri"/>
                <a:cs typeface="Calibri"/>
                <a:sym typeface="Calibri"/>
              </a:rPr>
              <a:t>Test reward: 19310.4821, Total profit: 19310.48210144043</a:t>
            </a:r>
            <a:endParaRPr sz="3200">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g2cfba458963_0_0"/>
          <p:cNvSpPr/>
          <p:nvPr/>
        </p:nvSpPr>
        <p:spPr>
          <a:xfrm>
            <a:off x="-4689284" y="5422205"/>
            <a:ext cx="8901134" cy="8787846"/>
          </a:xfrm>
          <a:custGeom>
            <a:rect b="b" l="l" r="r" t="t"/>
            <a:pathLst>
              <a:path extrusionOk="0" h="8787846" w="8901134">
                <a:moveTo>
                  <a:pt x="0" y="0"/>
                </a:moveTo>
                <a:lnTo>
                  <a:pt x="8901134" y="0"/>
                </a:lnTo>
                <a:lnTo>
                  <a:pt x="8901134" y="8787846"/>
                </a:lnTo>
                <a:lnTo>
                  <a:pt x="0" y="8787846"/>
                </a:lnTo>
                <a:lnTo>
                  <a:pt x="0" y="0"/>
                </a:lnTo>
                <a:close/>
              </a:path>
            </a:pathLst>
          </a:custGeom>
          <a:blipFill rotWithShape="1">
            <a:blip r:embed="rId3">
              <a:alphaModFix amt="40000"/>
            </a:blip>
            <a:stretch>
              <a:fillRect b="0" l="0" r="0" t="0"/>
            </a:stretch>
          </a:blipFill>
          <a:ln>
            <a:noFill/>
          </a:ln>
        </p:spPr>
      </p:sp>
      <p:sp>
        <p:nvSpPr>
          <p:cNvPr id="334" name="Google Shape;334;g2cfba458963_0_0"/>
          <p:cNvSpPr/>
          <p:nvPr/>
        </p:nvSpPr>
        <p:spPr>
          <a:xfrm rot="-1424655">
            <a:off x="15607170" y="-4781832"/>
            <a:ext cx="8897712" cy="8784468"/>
          </a:xfrm>
          <a:custGeom>
            <a:rect b="b" l="l" r="r" t="t"/>
            <a:pathLst>
              <a:path extrusionOk="0" h="8787846" w="8901134">
                <a:moveTo>
                  <a:pt x="0" y="0"/>
                </a:moveTo>
                <a:lnTo>
                  <a:pt x="8901134" y="0"/>
                </a:lnTo>
                <a:lnTo>
                  <a:pt x="8901134" y="8787847"/>
                </a:lnTo>
                <a:lnTo>
                  <a:pt x="0" y="8787847"/>
                </a:lnTo>
                <a:lnTo>
                  <a:pt x="0" y="0"/>
                </a:lnTo>
                <a:close/>
              </a:path>
            </a:pathLst>
          </a:custGeom>
          <a:blipFill rotWithShape="1">
            <a:blip r:embed="rId3">
              <a:alphaModFix amt="40000"/>
            </a:blip>
            <a:stretch>
              <a:fillRect b="0" l="0" r="0" t="0"/>
            </a:stretch>
          </a:blipFill>
          <a:ln>
            <a:noFill/>
          </a:ln>
        </p:spPr>
      </p:sp>
      <p:sp>
        <p:nvSpPr>
          <p:cNvPr id="335" name="Google Shape;335;g2cfba458963_0_0"/>
          <p:cNvSpPr/>
          <p:nvPr/>
        </p:nvSpPr>
        <p:spPr>
          <a:xfrm>
            <a:off x="16054076" y="6462883"/>
            <a:ext cx="2233917" cy="3824109"/>
          </a:xfrm>
          <a:custGeom>
            <a:rect b="b" l="l" r="r" t="t"/>
            <a:pathLst>
              <a:path extrusionOk="0" h="11165281" w="6522385">
                <a:moveTo>
                  <a:pt x="0" y="0"/>
                </a:moveTo>
                <a:lnTo>
                  <a:pt x="6522385" y="0"/>
                </a:lnTo>
                <a:lnTo>
                  <a:pt x="6522385" y="11165281"/>
                </a:lnTo>
                <a:lnTo>
                  <a:pt x="0" y="11165281"/>
                </a:lnTo>
                <a:lnTo>
                  <a:pt x="0" y="0"/>
                </a:lnTo>
                <a:close/>
              </a:path>
            </a:pathLst>
          </a:custGeom>
          <a:blipFill rotWithShape="1">
            <a:blip r:embed="rId4">
              <a:alphaModFix/>
            </a:blip>
            <a:stretch>
              <a:fillRect b="0" l="0" r="0" t="0"/>
            </a:stretch>
          </a:blipFill>
          <a:ln>
            <a:noFill/>
          </a:ln>
        </p:spPr>
      </p:sp>
      <p:sp>
        <p:nvSpPr>
          <p:cNvPr id="336" name="Google Shape;336;g2cfba458963_0_0"/>
          <p:cNvSpPr txBox="1"/>
          <p:nvPr/>
        </p:nvSpPr>
        <p:spPr>
          <a:xfrm>
            <a:off x="854527" y="674100"/>
            <a:ext cx="9675600" cy="10395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6753">
                <a:solidFill>
                  <a:srgbClr val="425B36"/>
                </a:solidFill>
                <a:latin typeface="Poppins SemiBold"/>
                <a:ea typeface="Poppins SemiBold"/>
                <a:cs typeface="Poppins SemiBold"/>
                <a:sym typeface="Poppins SemiBold"/>
              </a:rPr>
              <a:t>Challenge：</a:t>
            </a:r>
            <a:endParaRPr sz="6753">
              <a:solidFill>
                <a:srgbClr val="425B36"/>
              </a:solidFill>
              <a:latin typeface="Poppins SemiBold"/>
              <a:ea typeface="Poppins SemiBold"/>
              <a:cs typeface="Poppins SemiBold"/>
              <a:sym typeface="Poppins SemiBold"/>
            </a:endParaRPr>
          </a:p>
        </p:txBody>
      </p:sp>
      <p:sp>
        <p:nvSpPr>
          <p:cNvPr id="337" name="Google Shape;337;g2cfba458963_0_0"/>
          <p:cNvSpPr txBox="1"/>
          <p:nvPr>
            <p:ph idx="1" type="body"/>
          </p:nvPr>
        </p:nvSpPr>
        <p:spPr>
          <a:xfrm>
            <a:off x="1275425" y="2154000"/>
            <a:ext cx="15110100" cy="6076200"/>
          </a:xfrm>
          <a:prstGeom prst="rect">
            <a:avLst/>
          </a:prstGeom>
        </p:spPr>
        <p:txBody>
          <a:bodyPr anchorCtr="0" anchor="t" bIns="45700" lIns="91425" spcFirstLastPara="1" rIns="91425" wrap="square" tIns="45700">
            <a:normAutofit/>
          </a:bodyPr>
          <a:lstStyle/>
          <a:p>
            <a:pPr indent="0" lvl="0" marL="342900" rtl="0" algn="l">
              <a:spcBef>
                <a:spcPts val="0"/>
              </a:spcBef>
              <a:spcAft>
                <a:spcPts val="0"/>
              </a:spcAft>
              <a:buNone/>
            </a:pPr>
            <a:r>
              <a:t/>
            </a:r>
            <a:endParaRPr/>
          </a:p>
          <a:p>
            <a:pPr indent="-660400" lvl="0" marL="914400" rtl="0" algn="l">
              <a:spcBef>
                <a:spcPts val="640"/>
              </a:spcBef>
              <a:spcAft>
                <a:spcPts val="0"/>
              </a:spcAft>
              <a:buSzPts val="3200"/>
              <a:buChar char="•"/>
            </a:pPr>
            <a:r>
              <a:rPr lang="en-US"/>
              <a:t>Stock prices are affected by a variety of factors, including market sentiment, economic indicators, political events, etc., which may not be adequately accounted for in current models.</a:t>
            </a:r>
            <a:endParaRPr/>
          </a:p>
          <a:p>
            <a:pPr indent="-660400" lvl="0" marL="914400" rtl="0" algn="l">
              <a:spcBef>
                <a:spcPts val="640"/>
              </a:spcBef>
              <a:spcAft>
                <a:spcPts val="0"/>
              </a:spcAft>
              <a:buSzPts val="3200"/>
              <a:buChar char="•"/>
            </a:pPr>
            <a:r>
              <a:rPr lang="en-US"/>
              <a:t>Model selection criteria</a:t>
            </a:r>
            <a:endParaRPr/>
          </a:p>
          <a:p>
            <a:pPr indent="-660400" lvl="0" marL="914400" rtl="0" algn="l">
              <a:spcBef>
                <a:spcPts val="640"/>
              </a:spcBef>
              <a:spcAft>
                <a:spcPts val="0"/>
              </a:spcAft>
              <a:buSzPts val="3200"/>
              <a:buChar char="•"/>
            </a:pPr>
            <a:r>
              <a:rPr lang="en-US"/>
              <a:t>Designing the </a:t>
            </a:r>
            <a:r>
              <a:rPr lang="en-US"/>
              <a:t>environment and reward mechanism </a:t>
            </a:r>
            <a:endParaRPr/>
          </a:p>
          <a:p>
            <a:pPr indent="-660400" lvl="0" marL="914400" rtl="0" algn="l">
              <a:spcBef>
                <a:spcPts val="640"/>
              </a:spcBef>
              <a:spcAft>
                <a:spcPts val="0"/>
              </a:spcAft>
              <a:buSzPts val="3200"/>
              <a:buChar char="•"/>
            </a:pPr>
            <a:r>
              <a:rPr lang="en-US"/>
              <a:t>Theoretical understanding of DQN and finance</a:t>
            </a:r>
            <a:endParaRPr/>
          </a:p>
          <a:p>
            <a:pPr indent="-660400" lvl="0" marL="914400" rtl="0" algn="l">
              <a:spcBef>
                <a:spcPts val="640"/>
              </a:spcBef>
              <a:spcAft>
                <a:spcPts val="0"/>
              </a:spcAft>
              <a:buSzPts val="3200"/>
              <a:buChar char="•"/>
            </a:pPr>
            <a:r>
              <a:rPr lang="en-US"/>
              <a:t>Running DQN experiments is extremely computationally </a:t>
            </a:r>
            <a:r>
              <a:rPr lang="en-US"/>
              <a:t>exhausting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2BC81"/>
            </a:gs>
          </a:gsLst>
          <a:path path="circle">
            <a:fillToRect b="50%" l="50%" r="50%" t="50%"/>
          </a:path>
          <a:tileRect/>
        </a:gradFill>
      </p:bgPr>
    </p:bg>
    <p:spTree>
      <p:nvGrpSpPr>
        <p:cNvPr id="341" name="Shape 341"/>
        <p:cNvGrpSpPr/>
        <p:nvPr/>
      </p:nvGrpSpPr>
      <p:grpSpPr>
        <a:xfrm>
          <a:off x="0" y="0"/>
          <a:ext cx="0" cy="0"/>
          <a:chOff x="0" y="0"/>
          <a:chExt cx="0" cy="0"/>
        </a:xfrm>
      </p:grpSpPr>
      <p:sp>
        <p:nvSpPr>
          <p:cNvPr id="342" name="Google Shape;342;p10"/>
          <p:cNvSpPr/>
          <p:nvPr/>
        </p:nvSpPr>
        <p:spPr>
          <a:xfrm rot="-3041020">
            <a:off x="13760896" y="-1801494"/>
            <a:ext cx="5733358" cy="5660388"/>
          </a:xfrm>
          <a:custGeom>
            <a:rect b="b" l="l" r="r" t="t"/>
            <a:pathLst>
              <a:path extrusionOk="0" h="5660388" w="5733358">
                <a:moveTo>
                  <a:pt x="0" y="0"/>
                </a:moveTo>
                <a:lnTo>
                  <a:pt x="5733358" y="0"/>
                </a:lnTo>
                <a:lnTo>
                  <a:pt x="5733358" y="5660388"/>
                </a:lnTo>
                <a:lnTo>
                  <a:pt x="0" y="5660388"/>
                </a:lnTo>
                <a:lnTo>
                  <a:pt x="0" y="0"/>
                </a:lnTo>
                <a:close/>
              </a:path>
            </a:pathLst>
          </a:custGeom>
          <a:blipFill rotWithShape="1">
            <a:blip r:embed="rId3">
              <a:alphaModFix amt="40000"/>
            </a:blip>
            <a:stretch>
              <a:fillRect b="0" l="0" r="0" t="0"/>
            </a:stretch>
          </a:blipFill>
          <a:ln>
            <a:noFill/>
          </a:ln>
        </p:spPr>
      </p:sp>
      <p:sp>
        <p:nvSpPr>
          <p:cNvPr id="343" name="Google Shape;343;p10"/>
          <p:cNvSpPr/>
          <p:nvPr/>
        </p:nvSpPr>
        <p:spPr>
          <a:xfrm>
            <a:off x="10191869" y="1028700"/>
            <a:ext cx="6435706" cy="16344649"/>
          </a:xfrm>
          <a:custGeom>
            <a:rect b="b" l="l" r="r" t="t"/>
            <a:pathLst>
              <a:path extrusionOk="0" h="16344649" w="6435706">
                <a:moveTo>
                  <a:pt x="0" y="0"/>
                </a:moveTo>
                <a:lnTo>
                  <a:pt x="6435706" y="0"/>
                </a:lnTo>
                <a:lnTo>
                  <a:pt x="6435706" y="16344649"/>
                </a:lnTo>
                <a:lnTo>
                  <a:pt x="0" y="16344649"/>
                </a:lnTo>
                <a:lnTo>
                  <a:pt x="0" y="0"/>
                </a:lnTo>
                <a:close/>
              </a:path>
            </a:pathLst>
          </a:custGeom>
          <a:blipFill rotWithShape="1">
            <a:blip r:embed="rId4">
              <a:alphaModFix/>
            </a:blip>
            <a:stretch>
              <a:fillRect b="0" l="0" r="0" t="0"/>
            </a:stretch>
          </a:blipFill>
          <a:ln>
            <a:noFill/>
          </a:ln>
        </p:spPr>
      </p:sp>
      <p:sp>
        <p:nvSpPr>
          <p:cNvPr id="344" name="Google Shape;344;p10"/>
          <p:cNvSpPr txBox="1"/>
          <p:nvPr/>
        </p:nvSpPr>
        <p:spPr>
          <a:xfrm>
            <a:off x="3386721" y="3196350"/>
            <a:ext cx="9435900" cy="38943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11500">
                <a:solidFill>
                  <a:srgbClr val="425B36"/>
                </a:solidFill>
                <a:latin typeface="Poppins SemiBold"/>
                <a:ea typeface="Poppins SemiBold"/>
                <a:cs typeface="Poppins SemiBold"/>
                <a:sym typeface="Poppins SemiBold"/>
              </a:rPr>
              <a:t>Thank </a:t>
            </a:r>
            <a:endParaRPr sz="11500">
              <a:solidFill>
                <a:srgbClr val="425B36"/>
              </a:solidFill>
              <a:latin typeface="Poppins SemiBold"/>
              <a:ea typeface="Poppins SemiBold"/>
              <a:cs typeface="Poppins SemiBold"/>
              <a:sym typeface="Poppins SemiBold"/>
            </a:endParaRPr>
          </a:p>
          <a:p>
            <a:pPr indent="0" lvl="0" marL="0" marR="0" rtl="0" algn="l">
              <a:lnSpc>
                <a:spcPct val="120005"/>
              </a:lnSpc>
              <a:spcBef>
                <a:spcPts val="0"/>
              </a:spcBef>
              <a:spcAft>
                <a:spcPts val="0"/>
              </a:spcAft>
              <a:buNone/>
            </a:pPr>
            <a:r>
              <a:rPr lang="en-US" sz="11500">
                <a:solidFill>
                  <a:srgbClr val="425B36"/>
                </a:solidFill>
                <a:latin typeface="Poppins SemiBold"/>
                <a:ea typeface="Poppins SemiBold"/>
                <a:cs typeface="Poppins SemiBold"/>
                <a:sym typeface="Poppins SemiBold"/>
              </a:rPr>
              <a:t>  you ！</a:t>
            </a:r>
            <a:endParaRPr sz="11500">
              <a:solidFill>
                <a:srgbClr val="425B36"/>
              </a:solidFill>
            </a:endParaRPr>
          </a:p>
        </p:txBody>
      </p:sp>
      <p:sp>
        <p:nvSpPr>
          <p:cNvPr id="345" name="Google Shape;345;p10"/>
          <p:cNvSpPr/>
          <p:nvPr/>
        </p:nvSpPr>
        <p:spPr>
          <a:xfrm rot="-3041020">
            <a:off x="-1837979" y="5531652"/>
            <a:ext cx="5733358" cy="5660388"/>
          </a:xfrm>
          <a:custGeom>
            <a:rect b="b" l="l" r="r" t="t"/>
            <a:pathLst>
              <a:path extrusionOk="0" h="5660388" w="5733358">
                <a:moveTo>
                  <a:pt x="0" y="0"/>
                </a:moveTo>
                <a:lnTo>
                  <a:pt x="5733358" y="0"/>
                </a:lnTo>
                <a:lnTo>
                  <a:pt x="5733358" y="5660388"/>
                </a:lnTo>
                <a:lnTo>
                  <a:pt x="0" y="5660388"/>
                </a:lnTo>
                <a:lnTo>
                  <a:pt x="0" y="0"/>
                </a:lnTo>
                <a:close/>
              </a:path>
            </a:pathLst>
          </a:custGeom>
          <a:blipFill rotWithShape="1">
            <a:blip r:embed="rId3">
              <a:alphaModFix amt="40000"/>
            </a:blip>
            <a:stretch>
              <a:fillRect b="0" l="0" r="0" t="0"/>
            </a:stretch>
          </a:blipFill>
          <a:ln>
            <a:noFill/>
          </a:ln>
        </p:spPr>
      </p:sp>
      <p:sp>
        <p:nvSpPr>
          <p:cNvPr id="346" name="Google Shape;346;p10"/>
          <p:cNvSpPr txBox="1"/>
          <p:nvPr/>
        </p:nvSpPr>
        <p:spPr>
          <a:xfrm>
            <a:off x="3386733" y="6119504"/>
            <a:ext cx="62418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
          <p:cNvSpPr/>
          <p:nvPr/>
        </p:nvSpPr>
        <p:spPr>
          <a:xfrm>
            <a:off x="-2624159" y="4035330"/>
            <a:ext cx="8901134" cy="8787846"/>
          </a:xfrm>
          <a:custGeom>
            <a:rect b="b" l="l" r="r" t="t"/>
            <a:pathLst>
              <a:path extrusionOk="0" h="8787846" w="8901134">
                <a:moveTo>
                  <a:pt x="0" y="0"/>
                </a:moveTo>
                <a:lnTo>
                  <a:pt x="8901134" y="0"/>
                </a:lnTo>
                <a:lnTo>
                  <a:pt x="8901134" y="8787846"/>
                </a:lnTo>
                <a:lnTo>
                  <a:pt x="0" y="8787846"/>
                </a:lnTo>
                <a:lnTo>
                  <a:pt x="0" y="0"/>
                </a:lnTo>
                <a:close/>
              </a:path>
            </a:pathLst>
          </a:custGeom>
          <a:blipFill rotWithShape="1">
            <a:blip r:embed="rId3">
              <a:alphaModFix amt="40000"/>
            </a:blip>
            <a:stretch>
              <a:fillRect b="0" l="0" r="0" t="0"/>
            </a:stretch>
          </a:blipFill>
          <a:ln>
            <a:noFill/>
          </a:ln>
        </p:spPr>
      </p:sp>
      <p:sp>
        <p:nvSpPr>
          <p:cNvPr id="103" name="Google Shape;103;p2"/>
          <p:cNvSpPr/>
          <p:nvPr/>
        </p:nvSpPr>
        <p:spPr>
          <a:xfrm rot="-1420603">
            <a:off x="14858523" y="-4015704"/>
            <a:ext cx="8901134" cy="8787846"/>
          </a:xfrm>
          <a:custGeom>
            <a:rect b="b" l="l" r="r" t="t"/>
            <a:pathLst>
              <a:path extrusionOk="0" h="8787846" w="8901134">
                <a:moveTo>
                  <a:pt x="0" y="0"/>
                </a:moveTo>
                <a:lnTo>
                  <a:pt x="8901134" y="0"/>
                </a:lnTo>
                <a:lnTo>
                  <a:pt x="8901134" y="8787847"/>
                </a:lnTo>
                <a:lnTo>
                  <a:pt x="0" y="8787847"/>
                </a:lnTo>
                <a:lnTo>
                  <a:pt x="0" y="0"/>
                </a:lnTo>
                <a:close/>
              </a:path>
            </a:pathLst>
          </a:custGeom>
          <a:blipFill rotWithShape="1">
            <a:blip r:embed="rId3">
              <a:alphaModFix amt="40000"/>
            </a:blip>
            <a:stretch>
              <a:fillRect b="0" l="0" r="0" t="0"/>
            </a:stretch>
          </a:blipFill>
          <a:ln>
            <a:noFill/>
          </a:ln>
        </p:spPr>
      </p:sp>
      <p:sp>
        <p:nvSpPr>
          <p:cNvPr id="104" name="Google Shape;104;p2"/>
          <p:cNvSpPr txBox="1"/>
          <p:nvPr/>
        </p:nvSpPr>
        <p:spPr>
          <a:xfrm>
            <a:off x="2062844" y="1122725"/>
            <a:ext cx="13853400" cy="10395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lang="en-US" sz="6753">
                <a:solidFill>
                  <a:srgbClr val="425B36"/>
                </a:solidFill>
                <a:latin typeface="Poppins SemiBold"/>
                <a:ea typeface="Poppins SemiBold"/>
                <a:cs typeface="Poppins SemiBold"/>
                <a:sym typeface="Poppins SemiBold"/>
              </a:rPr>
              <a:t>Introduction &amp; Dataset</a:t>
            </a:r>
            <a:endParaRPr>
              <a:solidFill>
                <a:srgbClr val="425B36"/>
              </a:solidFill>
            </a:endParaRPr>
          </a:p>
        </p:txBody>
      </p:sp>
      <p:sp>
        <p:nvSpPr>
          <p:cNvPr id="105" name="Google Shape;105;p2"/>
          <p:cNvSpPr txBox="1"/>
          <p:nvPr/>
        </p:nvSpPr>
        <p:spPr>
          <a:xfrm>
            <a:off x="9409212" y="7744700"/>
            <a:ext cx="5704500" cy="61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t/>
            </a:r>
            <a:endParaRPr sz="400">
              <a:solidFill>
                <a:schemeClr val="lt1"/>
              </a:solidFill>
            </a:endParaRPr>
          </a:p>
        </p:txBody>
      </p:sp>
      <p:sp>
        <p:nvSpPr>
          <p:cNvPr id="106" name="Google Shape;106;p2"/>
          <p:cNvSpPr txBox="1"/>
          <p:nvPr/>
        </p:nvSpPr>
        <p:spPr>
          <a:xfrm>
            <a:off x="14587279" y="7851402"/>
            <a:ext cx="2031900" cy="2154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t/>
            </a:r>
            <a:endParaRPr/>
          </a:p>
        </p:txBody>
      </p:sp>
      <p:sp>
        <p:nvSpPr>
          <p:cNvPr id="107" name="Google Shape;107;p2"/>
          <p:cNvSpPr txBox="1"/>
          <p:nvPr/>
        </p:nvSpPr>
        <p:spPr>
          <a:xfrm>
            <a:off x="2217344" y="2114643"/>
            <a:ext cx="13853400" cy="215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t/>
            </a:r>
            <a:endParaRPr>
              <a:solidFill>
                <a:srgbClr val="425B36"/>
              </a:solidFill>
            </a:endParaRPr>
          </a:p>
        </p:txBody>
      </p:sp>
      <p:sp>
        <p:nvSpPr>
          <p:cNvPr id="108" name="Google Shape;108;p2"/>
          <p:cNvSpPr txBox="1"/>
          <p:nvPr/>
        </p:nvSpPr>
        <p:spPr>
          <a:xfrm>
            <a:off x="9692400" y="3019488"/>
            <a:ext cx="6724500" cy="52395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rgbClr val="425B36"/>
              </a:buClr>
              <a:buSzPts val="2300"/>
              <a:buFont typeface="Roboto"/>
              <a:buNone/>
            </a:pPr>
            <a:r>
              <a:rPr lang="en-US" sz="2300">
                <a:solidFill>
                  <a:srgbClr val="425B36"/>
                </a:solidFill>
                <a:highlight>
                  <a:srgbClr val="FFFFFF"/>
                </a:highlight>
                <a:latin typeface="Roboto"/>
                <a:ea typeface="Roboto"/>
                <a:cs typeface="Roboto"/>
                <a:sym typeface="Roboto"/>
              </a:rPr>
              <a:t>Our dataset encompasses the historical stock prices of Goldman Sachs Corporation, extending from </a:t>
            </a:r>
            <a:r>
              <a:rPr b="1" lang="en-US" sz="2300">
                <a:solidFill>
                  <a:srgbClr val="425B36"/>
                </a:solidFill>
                <a:highlight>
                  <a:srgbClr val="FFFFFF"/>
                </a:highlight>
                <a:latin typeface="Roboto"/>
                <a:ea typeface="Roboto"/>
                <a:cs typeface="Roboto"/>
                <a:sym typeface="Roboto"/>
              </a:rPr>
              <a:t>May 4, 1999</a:t>
            </a:r>
            <a:r>
              <a:rPr lang="en-US" sz="2300">
                <a:solidFill>
                  <a:srgbClr val="425B36"/>
                </a:solidFill>
                <a:highlight>
                  <a:srgbClr val="FFFFFF"/>
                </a:highlight>
                <a:latin typeface="Roboto"/>
                <a:ea typeface="Roboto"/>
                <a:cs typeface="Roboto"/>
                <a:sym typeface="Roboto"/>
              </a:rPr>
              <a:t>, to </a:t>
            </a:r>
            <a:r>
              <a:rPr b="1" lang="en-US" sz="2300">
                <a:solidFill>
                  <a:srgbClr val="425B36"/>
                </a:solidFill>
                <a:highlight>
                  <a:srgbClr val="FFFFFF"/>
                </a:highlight>
                <a:latin typeface="Roboto"/>
                <a:ea typeface="Roboto"/>
                <a:cs typeface="Roboto"/>
                <a:sym typeface="Roboto"/>
              </a:rPr>
              <a:t>April 5, 2024</a:t>
            </a:r>
            <a:r>
              <a:rPr lang="en-US" sz="2300">
                <a:solidFill>
                  <a:srgbClr val="425B36"/>
                </a:solidFill>
                <a:highlight>
                  <a:srgbClr val="FFFFFF"/>
                </a:highlight>
                <a:latin typeface="Roboto"/>
                <a:ea typeface="Roboto"/>
                <a:cs typeface="Roboto"/>
                <a:sym typeface="Roboto"/>
              </a:rPr>
              <a:t>. It includes precisely </a:t>
            </a:r>
            <a:r>
              <a:rPr b="1" lang="en-US" sz="2300">
                <a:solidFill>
                  <a:srgbClr val="425B36"/>
                </a:solidFill>
                <a:highlight>
                  <a:srgbClr val="FFFFFF"/>
                </a:highlight>
                <a:latin typeface="Roboto"/>
                <a:ea typeface="Roboto"/>
                <a:cs typeface="Roboto"/>
                <a:sym typeface="Roboto"/>
              </a:rPr>
              <a:t>6,272</a:t>
            </a:r>
            <a:r>
              <a:rPr lang="en-US" sz="2300">
                <a:solidFill>
                  <a:srgbClr val="425B36"/>
                </a:solidFill>
                <a:highlight>
                  <a:srgbClr val="FFFFFF"/>
                </a:highlight>
                <a:latin typeface="Roboto"/>
                <a:ea typeface="Roboto"/>
                <a:cs typeface="Roboto"/>
                <a:sym typeface="Roboto"/>
              </a:rPr>
              <a:t> entries, representing daily market activity over nearly </a:t>
            </a:r>
            <a:r>
              <a:rPr b="1" lang="en-US" sz="2300">
                <a:solidFill>
                  <a:srgbClr val="425B36"/>
                </a:solidFill>
                <a:highlight>
                  <a:srgbClr val="FFFFFF"/>
                </a:highlight>
                <a:latin typeface="Roboto"/>
                <a:ea typeface="Roboto"/>
                <a:cs typeface="Roboto"/>
                <a:sym typeface="Roboto"/>
              </a:rPr>
              <a:t>25 </a:t>
            </a:r>
            <a:r>
              <a:rPr lang="en-US" sz="2300">
                <a:solidFill>
                  <a:srgbClr val="425B36"/>
                </a:solidFill>
                <a:highlight>
                  <a:srgbClr val="FFFFFF"/>
                </a:highlight>
                <a:latin typeface="Roboto"/>
                <a:ea typeface="Roboto"/>
                <a:cs typeface="Roboto"/>
                <a:sym typeface="Roboto"/>
              </a:rPr>
              <a:t>years. </a:t>
            </a:r>
            <a:endParaRPr sz="2300">
              <a:solidFill>
                <a:srgbClr val="425B36"/>
              </a:solidFill>
              <a:highlight>
                <a:srgbClr val="FFFFFF"/>
              </a:highlight>
              <a:latin typeface="Roboto"/>
              <a:ea typeface="Roboto"/>
              <a:cs typeface="Roboto"/>
              <a:sym typeface="Roboto"/>
            </a:endParaRPr>
          </a:p>
          <a:p>
            <a:pPr indent="0" lvl="0" marL="0" rtl="0" algn="l">
              <a:lnSpc>
                <a:spcPct val="115000"/>
              </a:lnSpc>
              <a:spcBef>
                <a:spcPts val="0"/>
              </a:spcBef>
              <a:spcAft>
                <a:spcPts val="0"/>
              </a:spcAft>
              <a:buClr>
                <a:srgbClr val="425B36"/>
              </a:buClr>
              <a:buSzPts val="2300"/>
              <a:buFont typeface="Roboto"/>
              <a:buNone/>
            </a:pPr>
            <a:r>
              <a:t/>
            </a:r>
            <a:endParaRPr sz="2300">
              <a:solidFill>
                <a:srgbClr val="425B36"/>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US" sz="2300">
                <a:solidFill>
                  <a:srgbClr val="425B36"/>
                </a:solidFill>
                <a:highlight>
                  <a:srgbClr val="FFFFFF"/>
                </a:highlight>
                <a:latin typeface="Roboto"/>
                <a:ea typeface="Roboto"/>
                <a:cs typeface="Roboto"/>
                <a:sym typeface="Roboto"/>
              </a:rPr>
              <a:t>The primary objective of our project is to </a:t>
            </a:r>
            <a:r>
              <a:rPr b="1" lang="en-US" sz="2300">
                <a:solidFill>
                  <a:srgbClr val="425B36"/>
                </a:solidFill>
                <a:highlight>
                  <a:srgbClr val="FFFFFF"/>
                </a:highlight>
                <a:latin typeface="Roboto"/>
                <a:ea typeface="Roboto"/>
                <a:cs typeface="Roboto"/>
                <a:sym typeface="Roboto"/>
              </a:rPr>
              <a:t>predict the stock price of Goldman Sachs</a:t>
            </a:r>
            <a:r>
              <a:rPr lang="en-US" sz="2300">
                <a:solidFill>
                  <a:srgbClr val="425B36"/>
                </a:solidFill>
                <a:highlight>
                  <a:srgbClr val="FFFFFF"/>
                </a:highlight>
                <a:latin typeface="Roboto"/>
                <a:ea typeface="Roboto"/>
                <a:cs typeface="Roboto"/>
                <a:sym typeface="Roboto"/>
              </a:rPr>
              <a:t> using both deep learning and traditional non-deep learning models. Additionally, we aim to employ deep learning techniques to enable the model to </a:t>
            </a:r>
            <a:r>
              <a:rPr b="1" lang="en-US" sz="2300">
                <a:solidFill>
                  <a:srgbClr val="425B36"/>
                </a:solidFill>
                <a:highlight>
                  <a:srgbClr val="FFFFFF"/>
                </a:highlight>
                <a:latin typeface="Roboto"/>
                <a:ea typeface="Roboto"/>
                <a:cs typeface="Roboto"/>
                <a:sym typeface="Roboto"/>
              </a:rPr>
              <a:t>make daily trading decisions (buy/sell/hold), with the goal of maximizing overall profi</a:t>
            </a:r>
            <a:r>
              <a:rPr lang="en-US" sz="2300">
                <a:solidFill>
                  <a:srgbClr val="425B36"/>
                </a:solidFill>
                <a:highlight>
                  <a:srgbClr val="FFFFFF"/>
                </a:highlight>
                <a:latin typeface="Roboto"/>
                <a:ea typeface="Roboto"/>
                <a:cs typeface="Roboto"/>
                <a:sym typeface="Roboto"/>
              </a:rPr>
              <a:t>t.</a:t>
            </a:r>
            <a:endParaRPr sz="2300">
              <a:solidFill>
                <a:srgbClr val="425B36"/>
              </a:solidFill>
              <a:highlight>
                <a:srgbClr val="FFFFFF"/>
              </a:highlight>
              <a:latin typeface="Roboto"/>
              <a:ea typeface="Roboto"/>
              <a:cs typeface="Roboto"/>
              <a:sym typeface="Roboto"/>
            </a:endParaRPr>
          </a:p>
        </p:txBody>
      </p:sp>
      <p:sp>
        <p:nvSpPr>
          <p:cNvPr id="109" name="Google Shape;109;p2"/>
          <p:cNvSpPr txBox="1"/>
          <p:nvPr/>
        </p:nvSpPr>
        <p:spPr>
          <a:xfrm>
            <a:off x="9692407" y="8416741"/>
            <a:ext cx="20319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sp>
        <p:nvSpPr>
          <p:cNvPr id="110" name="Google Shape;110;p2"/>
          <p:cNvSpPr txBox="1"/>
          <p:nvPr/>
        </p:nvSpPr>
        <p:spPr>
          <a:xfrm>
            <a:off x="12038692" y="8416741"/>
            <a:ext cx="20319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sp>
        <p:nvSpPr>
          <p:cNvPr id="111" name="Google Shape;111;p2"/>
          <p:cNvSpPr txBox="1"/>
          <p:nvPr/>
        </p:nvSpPr>
        <p:spPr>
          <a:xfrm>
            <a:off x="14587279" y="8416741"/>
            <a:ext cx="20319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pic>
        <p:nvPicPr>
          <p:cNvPr id="112" name="Google Shape;112;p2"/>
          <p:cNvPicPr preferRelativeResize="0"/>
          <p:nvPr/>
        </p:nvPicPr>
        <p:blipFill>
          <a:blip r:embed="rId4">
            <a:alphaModFix/>
          </a:blip>
          <a:stretch>
            <a:fillRect/>
          </a:stretch>
        </p:blipFill>
        <p:spPr>
          <a:xfrm>
            <a:off x="617251" y="2905225"/>
            <a:ext cx="8061875" cy="60709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3"/>
          <p:cNvSpPr/>
          <p:nvPr/>
        </p:nvSpPr>
        <p:spPr>
          <a:xfrm rot="8893106">
            <a:off x="10478709" y="-2201364"/>
            <a:ext cx="5402455" cy="5333697"/>
          </a:xfrm>
          <a:custGeom>
            <a:rect b="b" l="l" r="r" t="t"/>
            <a:pathLst>
              <a:path extrusionOk="0" h="5333697" w="5402455">
                <a:moveTo>
                  <a:pt x="0" y="0"/>
                </a:moveTo>
                <a:lnTo>
                  <a:pt x="5402456" y="0"/>
                </a:lnTo>
                <a:lnTo>
                  <a:pt x="5402456" y="5333697"/>
                </a:lnTo>
                <a:lnTo>
                  <a:pt x="0" y="5333697"/>
                </a:lnTo>
                <a:lnTo>
                  <a:pt x="0" y="0"/>
                </a:lnTo>
                <a:close/>
              </a:path>
            </a:pathLst>
          </a:custGeom>
          <a:blipFill rotWithShape="1">
            <a:blip r:embed="rId3">
              <a:alphaModFix amt="40000"/>
            </a:blip>
            <a:stretch>
              <a:fillRect b="0" l="0" r="0" t="0"/>
            </a:stretch>
          </a:blipFill>
          <a:ln>
            <a:noFill/>
          </a:ln>
        </p:spPr>
      </p:sp>
      <p:sp>
        <p:nvSpPr>
          <p:cNvPr id="118" name="Google Shape;118;p3"/>
          <p:cNvSpPr/>
          <p:nvPr/>
        </p:nvSpPr>
        <p:spPr>
          <a:xfrm rot="8571448">
            <a:off x="-4868912" y="5201825"/>
            <a:ext cx="7912025" cy="7811327"/>
          </a:xfrm>
          <a:custGeom>
            <a:rect b="b" l="l" r="r" t="t"/>
            <a:pathLst>
              <a:path extrusionOk="0" h="7811327" w="7912025">
                <a:moveTo>
                  <a:pt x="0" y="0"/>
                </a:moveTo>
                <a:lnTo>
                  <a:pt x="7912025" y="0"/>
                </a:lnTo>
                <a:lnTo>
                  <a:pt x="7912025" y="7811326"/>
                </a:lnTo>
                <a:lnTo>
                  <a:pt x="0" y="7811326"/>
                </a:lnTo>
                <a:lnTo>
                  <a:pt x="0" y="0"/>
                </a:lnTo>
                <a:close/>
              </a:path>
            </a:pathLst>
          </a:custGeom>
          <a:blipFill rotWithShape="1">
            <a:blip r:embed="rId3">
              <a:alphaModFix amt="40000"/>
            </a:blip>
            <a:stretch>
              <a:fillRect b="0" l="0" r="0" t="0"/>
            </a:stretch>
          </a:blipFill>
          <a:ln>
            <a:noFill/>
          </a:ln>
        </p:spPr>
      </p:sp>
      <p:grpSp>
        <p:nvGrpSpPr>
          <p:cNvPr id="119" name="Google Shape;119;p3"/>
          <p:cNvGrpSpPr/>
          <p:nvPr/>
        </p:nvGrpSpPr>
        <p:grpSpPr>
          <a:xfrm>
            <a:off x="1164363" y="2482750"/>
            <a:ext cx="15345586" cy="3599428"/>
            <a:chOff x="2" y="-155903"/>
            <a:chExt cx="4468200" cy="1301547"/>
          </a:xfrm>
        </p:grpSpPr>
        <p:sp>
          <p:nvSpPr>
            <p:cNvPr id="120" name="Google Shape;120;p3"/>
            <p:cNvSpPr/>
            <p:nvPr/>
          </p:nvSpPr>
          <p:spPr>
            <a:xfrm>
              <a:off x="154494" y="-155903"/>
              <a:ext cx="4278406" cy="1301547"/>
            </a:xfrm>
            <a:custGeom>
              <a:rect b="b" l="l" r="r" t="t"/>
              <a:pathLst>
                <a:path extrusionOk="0" h="1301547" w="4468309">
                  <a:moveTo>
                    <a:pt x="23273" y="0"/>
                  </a:moveTo>
                  <a:lnTo>
                    <a:pt x="4445036" y="0"/>
                  </a:lnTo>
                  <a:cubicBezTo>
                    <a:pt x="4451209" y="0"/>
                    <a:pt x="4457128" y="2452"/>
                    <a:pt x="4461493" y="6816"/>
                  </a:cubicBezTo>
                  <a:cubicBezTo>
                    <a:pt x="4465858" y="11181"/>
                    <a:pt x="4468309" y="17100"/>
                    <a:pt x="4468309" y="23273"/>
                  </a:cubicBezTo>
                  <a:lnTo>
                    <a:pt x="4468309" y="1278274"/>
                  </a:lnTo>
                  <a:cubicBezTo>
                    <a:pt x="4468309" y="1284447"/>
                    <a:pt x="4465858" y="1290366"/>
                    <a:pt x="4461493" y="1294731"/>
                  </a:cubicBezTo>
                  <a:cubicBezTo>
                    <a:pt x="4457128" y="1299095"/>
                    <a:pt x="4451209" y="1301547"/>
                    <a:pt x="4445036" y="1301547"/>
                  </a:cubicBezTo>
                  <a:lnTo>
                    <a:pt x="23273" y="1301547"/>
                  </a:lnTo>
                  <a:cubicBezTo>
                    <a:pt x="17100" y="1301547"/>
                    <a:pt x="11181" y="1299095"/>
                    <a:pt x="6816" y="1294731"/>
                  </a:cubicBezTo>
                  <a:cubicBezTo>
                    <a:pt x="2452" y="1290366"/>
                    <a:pt x="0" y="1284447"/>
                    <a:pt x="0" y="1278274"/>
                  </a:cubicBezTo>
                  <a:lnTo>
                    <a:pt x="0" y="23273"/>
                  </a:lnTo>
                  <a:cubicBezTo>
                    <a:pt x="0" y="17100"/>
                    <a:pt x="2452" y="11181"/>
                    <a:pt x="6816" y="6816"/>
                  </a:cubicBezTo>
                  <a:cubicBezTo>
                    <a:pt x="11181" y="2452"/>
                    <a:pt x="17100" y="0"/>
                    <a:pt x="23273" y="0"/>
                  </a:cubicBezTo>
                  <a:close/>
                </a:path>
              </a:pathLst>
            </a:custGeom>
            <a:solidFill>
              <a:srgbClr val="83C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p>
          </p:txBody>
        </p:sp>
        <p:sp>
          <p:nvSpPr>
            <p:cNvPr id="121" name="Google Shape;121;p3"/>
            <p:cNvSpPr txBox="1"/>
            <p:nvPr/>
          </p:nvSpPr>
          <p:spPr>
            <a:xfrm>
              <a:off x="2" y="-95250"/>
              <a:ext cx="4468200" cy="873300"/>
            </a:xfrm>
            <a:prstGeom prst="rect">
              <a:avLst/>
            </a:prstGeom>
            <a:noFill/>
            <a:ln>
              <a:noFill/>
            </a:ln>
          </p:spPr>
          <p:txBody>
            <a:bodyPr anchorCtr="0" anchor="ctr" bIns="50800" lIns="50800" spcFirstLastPara="1" rIns="50800" wrap="square" tIns="50800">
              <a:noAutofit/>
            </a:bodyPr>
            <a:lstStyle/>
            <a:p>
              <a:pPr indent="0" lvl="0" marL="0" marR="0" rtl="0" algn="ctr">
                <a:lnSpc>
                  <a:spcPct val="188888"/>
                </a:lnSpc>
                <a:spcBef>
                  <a:spcPts val="0"/>
                </a:spcBef>
                <a:spcAft>
                  <a:spcPts val="0"/>
                </a:spcAft>
                <a:buNone/>
              </a:pPr>
              <a:r>
                <a:t/>
              </a:r>
              <a:endParaRPr b="0" i="0" sz="3000" u="none" cap="none" strike="noStrike">
                <a:solidFill>
                  <a:schemeClr val="dk1"/>
                </a:solidFill>
                <a:latin typeface="Calibri"/>
                <a:ea typeface="Calibri"/>
                <a:cs typeface="Calibri"/>
                <a:sym typeface="Calibri"/>
              </a:endParaRPr>
            </a:p>
          </p:txBody>
        </p:sp>
      </p:grpSp>
      <p:sp>
        <p:nvSpPr>
          <p:cNvPr id="122" name="Google Shape;122;p3"/>
          <p:cNvSpPr/>
          <p:nvPr/>
        </p:nvSpPr>
        <p:spPr>
          <a:xfrm>
            <a:off x="1843742" y="3429000"/>
            <a:ext cx="809453" cy="806418"/>
          </a:xfrm>
          <a:custGeom>
            <a:rect b="b" l="l" r="r" t="t"/>
            <a:pathLst>
              <a:path extrusionOk="0" h="806418" w="809453">
                <a:moveTo>
                  <a:pt x="0" y="0"/>
                </a:moveTo>
                <a:lnTo>
                  <a:pt x="809454" y="0"/>
                </a:lnTo>
                <a:lnTo>
                  <a:pt x="809454" y="806417"/>
                </a:lnTo>
                <a:lnTo>
                  <a:pt x="0" y="806417"/>
                </a:lnTo>
                <a:lnTo>
                  <a:pt x="0" y="0"/>
                </a:lnTo>
                <a:close/>
              </a:path>
            </a:pathLst>
          </a:custGeom>
          <a:blipFill rotWithShape="1">
            <a:blip r:embed="rId4">
              <a:alphaModFix/>
            </a:blip>
            <a:stretch>
              <a:fillRect b="0" l="0" r="0" t="0"/>
            </a:stretch>
          </a:blipFill>
          <a:ln>
            <a:noFill/>
          </a:ln>
        </p:spPr>
      </p:sp>
      <p:sp>
        <p:nvSpPr>
          <p:cNvPr id="123" name="Google Shape;123;p3"/>
          <p:cNvSpPr txBox="1"/>
          <p:nvPr/>
        </p:nvSpPr>
        <p:spPr>
          <a:xfrm>
            <a:off x="854527" y="674100"/>
            <a:ext cx="9675600" cy="10395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6753">
                <a:solidFill>
                  <a:srgbClr val="425B36"/>
                </a:solidFill>
                <a:latin typeface="Poppins SemiBold"/>
                <a:ea typeface="Poppins SemiBold"/>
                <a:cs typeface="Poppins SemiBold"/>
                <a:sym typeface="Poppins SemiBold"/>
              </a:rPr>
              <a:t>Traditional Model</a:t>
            </a:r>
            <a:endParaRPr>
              <a:solidFill>
                <a:srgbClr val="425B36"/>
              </a:solidFill>
            </a:endParaRPr>
          </a:p>
        </p:txBody>
      </p:sp>
      <p:sp>
        <p:nvSpPr>
          <p:cNvPr id="124" name="Google Shape;124;p3"/>
          <p:cNvSpPr txBox="1"/>
          <p:nvPr/>
        </p:nvSpPr>
        <p:spPr>
          <a:xfrm>
            <a:off x="3396350" y="3149300"/>
            <a:ext cx="5737800" cy="2031900"/>
          </a:xfrm>
          <a:prstGeom prst="rect">
            <a:avLst/>
          </a:prstGeom>
          <a:noFill/>
          <a:ln>
            <a:noFill/>
          </a:ln>
        </p:spPr>
        <p:txBody>
          <a:bodyPr anchorCtr="0" anchor="t" bIns="0" lIns="0" spcFirstLastPara="1" rIns="0" wrap="square" tIns="0">
            <a:spAutoFit/>
          </a:bodyPr>
          <a:lstStyle/>
          <a:p>
            <a:pPr indent="-419100" lvl="0" marL="457200" marR="0" rtl="0" algn="l">
              <a:lnSpc>
                <a:spcPct val="170000"/>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XGBoost</a:t>
            </a:r>
            <a:endParaRPr sz="3000">
              <a:solidFill>
                <a:srgbClr val="FFFFFF"/>
              </a:solidFill>
              <a:latin typeface="Montserrat"/>
              <a:ea typeface="Montserrat"/>
              <a:cs typeface="Montserrat"/>
              <a:sym typeface="Montserrat"/>
            </a:endParaRPr>
          </a:p>
          <a:p>
            <a:pPr indent="-419100" lvl="0" marL="457200" marR="0" rtl="0" algn="l">
              <a:lnSpc>
                <a:spcPct val="170000"/>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Hyperparameter tuning with Random Search</a:t>
            </a:r>
            <a:endParaRPr sz="3000"/>
          </a:p>
        </p:txBody>
      </p:sp>
      <p:sp>
        <p:nvSpPr>
          <p:cNvPr id="125" name="Google Shape;125;p3"/>
          <p:cNvSpPr txBox="1"/>
          <p:nvPr/>
        </p:nvSpPr>
        <p:spPr>
          <a:xfrm>
            <a:off x="10020975" y="2740488"/>
            <a:ext cx="5414100" cy="32169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rPr lang="en-US" sz="2200">
                <a:solidFill>
                  <a:srgbClr val="FFFFFF"/>
                </a:solidFill>
                <a:latin typeface="Montserrat"/>
                <a:ea typeface="Montserrat"/>
                <a:cs typeface="Montserrat"/>
                <a:sym typeface="Montserrat"/>
              </a:rPr>
              <a:t>Train Root Mean Squared Error: 2.96</a:t>
            </a:r>
            <a:endParaRPr sz="2200">
              <a:solidFill>
                <a:srgbClr val="FFFFFF"/>
              </a:solidFill>
              <a:latin typeface="Montserrat"/>
              <a:ea typeface="Montserrat"/>
              <a:cs typeface="Montserrat"/>
              <a:sym typeface="Montserrat"/>
            </a:endParaRPr>
          </a:p>
          <a:p>
            <a:pPr indent="0" lvl="0" marL="0" rtl="0" algn="l">
              <a:lnSpc>
                <a:spcPct val="170000"/>
              </a:lnSpc>
              <a:spcBef>
                <a:spcPts val="0"/>
              </a:spcBef>
              <a:spcAft>
                <a:spcPts val="0"/>
              </a:spcAft>
              <a:buClr>
                <a:schemeClr val="dk1"/>
              </a:buClr>
              <a:buSzPts val="1100"/>
              <a:buFont typeface="Arial"/>
              <a:buNone/>
            </a:pPr>
            <a:r>
              <a:rPr lang="en-US" sz="2200">
                <a:solidFill>
                  <a:srgbClr val="FFFFFF"/>
                </a:solidFill>
                <a:latin typeface="Montserrat"/>
                <a:ea typeface="Montserrat"/>
                <a:cs typeface="Montserrat"/>
                <a:sym typeface="Montserrat"/>
              </a:rPr>
              <a:t>Test Root Mean Squared Error: 88.38</a:t>
            </a:r>
            <a:endParaRPr sz="2200">
              <a:solidFill>
                <a:srgbClr val="FFFFFF"/>
              </a:solidFill>
              <a:latin typeface="Montserrat"/>
              <a:ea typeface="Montserrat"/>
              <a:cs typeface="Montserrat"/>
              <a:sym typeface="Montserrat"/>
            </a:endParaRPr>
          </a:p>
          <a:p>
            <a:pPr indent="0" lvl="0" marL="0" rtl="0" algn="l">
              <a:lnSpc>
                <a:spcPct val="170000"/>
              </a:lnSpc>
              <a:spcBef>
                <a:spcPts val="0"/>
              </a:spcBef>
              <a:spcAft>
                <a:spcPts val="0"/>
              </a:spcAft>
              <a:buClr>
                <a:schemeClr val="dk1"/>
              </a:buClr>
              <a:buSzPts val="1100"/>
              <a:buFont typeface="Arial"/>
              <a:buNone/>
            </a:pPr>
            <a:r>
              <a:rPr lang="en-US" sz="2200">
                <a:solidFill>
                  <a:srgbClr val="FFFFFF"/>
                </a:solidFill>
                <a:latin typeface="Montserrat"/>
                <a:ea typeface="Montserrat"/>
                <a:cs typeface="Montserrat"/>
                <a:sym typeface="Montserrat"/>
              </a:rPr>
              <a:t>Train Mean Absolute Error: 2.17</a:t>
            </a:r>
            <a:endParaRPr sz="2200">
              <a:solidFill>
                <a:srgbClr val="FFFFFF"/>
              </a:solidFill>
              <a:latin typeface="Montserrat"/>
              <a:ea typeface="Montserrat"/>
              <a:cs typeface="Montserrat"/>
              <a:sym typeface="Montserrat"/>
            </a:endParaRPr>
          </a:p>
          <a:p>
            <a:pPr indent="0" lvl="0" marL="0" rtl="0" algn="l">
              <a:lnSpc>
                <a:spcPct val="170000"/>
              </a:lnSpc>
              <a:spcBef>
                <a:spcPts val="0"/>
              </a:spcBef>
              <a:spcAft>
                <a:spcPts val="0"/>
              </a:spcAft>
              <a:buClr>
                <a:schemeClr val="dk1"/>
              </a:buClr>
              <a:buSzPts val="1100"/>
              <a:buFont typeface="Arial"/>
              <a:buNone/>
            </a:pPr>
            <a:r>
              <a:rPr lang="en-US" sz="2200">
                <a:solidFill>
                  <a:srgbClr val="FFFFFF"/>
                </a:solidFill>
                <a:latin typeface="Montserrat"/>
                <a:ea typeface="Montserrat"/>
                <a:cs typeface="Montserrat"/>
                <a:sym typeface="Montserrat"/>
              </a:rPr>
              <a:t>Test Mean Absolute Error: 62.59</a:t>
            </a:r>
            <a:endParaRPr sz="2200">
              <a:solidFill>
                <a:srgbClr val="FFFFFF"/>
              </a:solidFill>
              <a:latin typeface="Montserrat"/>
              <a:ea typeface="Montserrat"/>
              <a:cs typeface="Montserrat"/>
              <a:sym typeface="Montserrat"/>
            </a:endParaRPr>
          </a:p>
          <a:p>
            <a:pPr indent="0" lvl="0" marL="0" rtl="0" algn="l">
              <a:lnSpc>
                <a:spcPct val="170000"/>
              </a:lnSpc>
              <a:spcBef>
                <a:spcPts val="0"/>
              </a:spcBef>
              <a:spcAft>
                <a:spcPts val="0"/>
              </a:spcAft>
              <a:buNone/>
            </a:pPr>
            <a:r>
              <a:rPr lang="en-US" sz="2200">
                <a:solidFill>
                  <a:srgbClr val="FFFFFF"/>
                </a:solidFill>
                <a:latin typeface="Montserrat"/>
                <a:ea typeface="Montserrat"/>
                <a:cs typeface="Montserrat"/>
                <a:sym typeface="Montserrat"/>
              </a:rPr>
              <a:t>Train R-squared: 0.99</a:t>
            </a:r>
            <a:r>
              <a:rPr lang="en-US" sz="2200">
                <a:solidFill>
                  <a:srgbClr val="FFFFFF"/>
                </a:solidFill>
                <a:latin typeface="Montserrat"/>
                <a:ea typeface="Montserrat"/>
                <a:cs typeface="Montserrat"/>
                <a:sym typeface="Montserrat"/>
              </a:rPr>
              <a:t>5</a:t>
            </a:r>
            <a:endParaRPr sz="2200">
              <a:solidFill>
                <a:srgbClr val="FFFFFF"/>
              </a:solidFill>
              <a:latin typeface="Montserrat"/>
              <a:ea typeface="Montserrat"/>
              <a:cs typeface="Montserrat"/>
              <a:sym typeface="Montserrat"/>
            </a:endParaRPr>
          </a:p>
          <a:p>
            <a:pPr indent="0" lvl="0" marL="0" rtl="0" algn="l">
              <a:lnSpc>
                <a:spcPct val="170000"/>
              </a:lnSpc>
              <a:spcBef>
                <a:spcPts val="0"/>
              </a:spcBef>
              <a:spcAft>
                <a:spcPts val="0"/>
              </a:spcAft>
              <a:buNone/>
            </a:pPr>
            <a:r>
              <a:rPr lang="en-US" sz="2200">
                <a:solidFill>
                  <a:srgbClr val="FFFFFF"/>
                </a:solidFill>
                <a:latin typeface="Montserrat"/>
                <a:ea typeface="Montserrat"/>
                <a:cs typeface="Montserrat"/>
                <a:sym typeface="Montserrat"/>
              </a:rPr>
              <a:t>Test R-squared: -0.568</a:t>
            </a:r>
            <a:endParaRPr sz="2200">
              <a:solidFill>
                <a:srgbClr val="FFFFFF"/>
              </a:solidFill>
              <a:latin typeface="Montserrat"/>
              <a:ea typeface="Montserrat"/>
              <a:cs typeface="Montserrat"/>
              <a:sym typeface="Montserrat"/>
            </a:endParaRPr>
          </a:p>
        </p:txBody>
      </p:sp>
      <p:pic>
        <p:nvPicPr>
          <p:cNvPr id="126" name="Google Shape;126;p3"/>
          <p:cNvPicPr preferRelativeResize="0"/>
          <p:nvPr/>
        </p:nvPicPr>
        <p:blipFill>
          <a:blip r:embed="rId5">
            <a:alphaModFix/>
          </a:blip>
          <a:stretch>
            <a:fillRect/>
          </a:stretch>
        </p:blipFill>
        <p:spPr>
          <a:xfrm>
            <a:off x="1404925" y="6233350"/>
            <a:ext cx="15478125" cy="4495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2cf93fc8466_3_94"/>
          <p:cNvSpPr/>
          <p:nvPr/>
        </p:nvSpPr>
        <p:spPr>
          <a:xfrm rot="8890605">
            <a:off x="10475675" y="-2199998"/>
            <a:ext cx="5404497" cy="5335713"/>
          </a:xfrm>
          <a:custGeom>
            <a:rect b="b" l="l" r="r" t="t"/>
            <a:pathLst>
              <a:path extrusionOk="0" h="5333697" w="5402455">
                <a:moveTo>
                  <a:pt x="0" y="0"/>
                </a:moveTo>
                <a:lnTo>
                  <a:pt x="5402456" y="0"/>
                </a:lnTo>
                <a:lnTo>
                  <a:pt x="5402456" y="5333697"/>
                </a:lnTo>
                <a:lnTo>
                  <a:pt x="0" y="5333697"/>
                </a:lnTo>
                <a:lnTo>
                  <a:pt x="0" y="0"/>
                </a:lnTo>
                <a:close/>
              </a:path>
            </a:pathLst>
          </a:custGeom>
          <a:blipFill rotWithShape="1">
            <a:blip r:embed="rId3">
              <a:alphaModFix amt="40000"/>
            </a:blip>
            <a:stretch>
              <a:fillRect b="0" l="0" r="0" t="0"/>
            </a:stretch>
          </a:blipFill>
          <a:ln>
            <a:noFill/>
          </a:ln>
        </p:spPr>
      </p:sp>
      <p:sp>
        <p:nvSpPr>
          <p:cNvPr id="132" name="Google Shape;132;g2cf93fc8466_3_94"/>
          <p:cNvSpPr/>
          <p:nvPr/>
        </p:nvSpPr>
        <p:spPr>
          <a:xfrm rot="8568918">
            <a:off x="-4879055" y="5201186"/>
            <a:ext cx="7920057" cy="7819256"/>
          </a:xfrm>
          <a:custGeom>
            <a:rect b="b" l="l" r="r" t="t"/>
            <a:pathLst>
              <a:path extrusionOk="0" h="7811327" w="7912025">
                <a:moveTo>
                  <a:pt x="0" y="0"/>
                </a:moveTo>
                <a:lnTo>
                  <a:pt x="7912025" y="0"/>
                </a:lnTo>
                <a:lnTo>
                  <a:pt x="7912025" y="7811326"/>
                </a:lnTo>
                <a:lnTo>
                  <a:pt x="0" y="7811326"/>
                </a:lnTo>
                <a:lnTo>
                  <a:pt x="0" y="0"/>
                </a:lnTo>
                <a:close/>
              </a:path>
            </a:pathLst>
          </a:custGeom>
          <a:blipFill rotWithShape="1">
            <a:blip r:embed="rId3">
              <a:alphaModFix amt="40000"/>
            </a:blip>
            <a:stretch>
              <a:fillRect b="0" l="0" r="0" t="0"/>
            </a:stretch>
          </a:blipFill>
          <a:ln>
            <a:noFill/>
          </a:ln>
        </p:spPr>
      </p:sp>
      <p:sp>
        <p:nvSpPr>
          <p:cNvPr id="133" name="Google Shape;133;g2cf93fc8466_3_94"/>
          <p:cNvSpPr txBox="1"/>
          <p:nvPr/>
        </p:nvSpPr>
        <p:spPr>
          <a:xfrm>
            <a:off x="821530" y="333375"/>
            <a:ext cx="10559700" cy="10395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6753">
                <a:solidFill>
                  <a:srgbClr val="425B36"/>
                </a:solidFill>
                <a:latin typeface="Poppins SemiBold"/>
                <a:ea typeface="Poppins SemiBold"/>
                <a:cs typeface="Poppins SemiBold"/>
                <a:sym typeface="Poppins SemiBold"/>
              </a:rPr>
              <a:t>LSTM</a:t>
            </a:r>
            <a:endParaRPr>
              <a:solidFill>
                <a:srgbClr val="425B36"/>
              </a:solidFill>
            </a:endParaRPr>
          </a:p>
        </p:txBody>
      </p:sp>
      <p:sp>
        <p:nvSpPr>
          <p:cNvPr id="134" name="Google Shape;134;g2cf93fc8466_3_94"/>
          <p:cNvSpPr txBox="1"/>
          <p:nvPr/>
        </p:nvSpPr>
        <p:spPr>
          <a:xfrm>
            <a:off x="1508902" y="3306525"/>
            <a:ext cx="5785200" cy="3232500"/>
          </a:xfrm>
          <a:prstGeom prst="rect">
            <a:avLst/>
          </a:prstGeom>
          <a:noFill/>
          <a:ln>
            <a:noFill/>
          </a:ln>
        </p:spPr>
        <p:txBody>
          <a:bodyPr anchorCtr="0" anchor="t" bIns="0" lIns="0" spcFirstLastPara="1" rIns="0" wrap="square" tIns="0">
            <a:spAutoFit/>
          </a:bodyPr>
          <a:lstStyle/>
          <a:p>
            <a:pPr indent="-419100" lvl="0" marL="457200" rtl="0" algn="l">
              <a:lnSpc>
                <a:spcPct val="200000"/>
              </a:lnSpc>
              <a:spcBef>
                <a:spcPts val="0"/>
              </a:spcBef>
              <a:spcAft>
                <a:spcPts val="0"/>
              </a:spcAft>
              <a:buClr>
                <a:srgbClr val="425B36"/>
              </a:buClr>
              <a:buSzPts val="3000"/>
              <a:buChar char="●"/>
            </a:pPr>
            <a:r>
              <a:rPr lang="en-US" sz="3000">
                <a:solidFill>
                  <a:srgbClr val="425B36"/>
                </a:solidFill>
              </a:rPr>
              <a:t>Normalize data</a:t>
            </a:r>
            <a:endParaRPr sz="3000">
              <a:solidFill>
                <a:srgbClr val="425B36"/>
              </a:solidFill>
            </a:endParaRPr>
          </a:p>
          <a:p>
            <a:pPr indent="-419100" lvl="0" marL="457200" rtl="0" algn="l">
              <a:lnSpc>
                <a:spcPct val="200000"/>
              </a:lnSpc>
              <a:spcBef>
                <a:spcPts val="0"/>
              </a:spcBef>
              <a:spcAft>
                <a:spcPts val="0"/>
              </a:spcAft>
              <a:buClr>
                <a:srgbClr val="425B36"/>
              </a:buClr>
              <a:buSzPts val="3000"/>
              <a:buChar char="●"/>
            </a:pPr>
            <a:r>
              <a:rPr lang="en-US" sz="3000">
                <a:solidFill>
                  <a:srgbClr val="425B36"/>
                </a:solidFill>
              </a:rPr>
              <a:t>Create time window (100)</a:t>
            </a:r>
            <a:endParaRPr sz="3000">
              <a:solidFill>
                <a:srgbClr val="425B36"/>
              </a:solidFill>
            </a:endParaRPr>
          </a:p>
          <a:p>
            <a:pPr indent="-419100" lvl="0" marL="457200" rtl="0" algn="l">
              <a:lnSpc>
                <a:spcPct val="200000"/>
              </a:lnSpc>
              <a:spcBef>
                <a:spcPts val="0"/>
              </a:spcBef>
              <a:spcAft>
                <a:spcPts val="0"/>
              </a:spcAft>
              <a:buClr>
                <a:srgbClr val="425B36"/>
              </a:buClr>
              <a:buSzPts val="3000"/>
              <a:buChar char="●"/>
            </a:pPr>
            <a:r>
              <a:rPr lang="en-US" sz="3000">
                <a:solidFill>
                  <a:srgbClr val="425B36"/>
                </a:solidFill>
              </a:rPr>
              <a:t>Train-Test-Split(0.7)</a:t>
            </a:r>
            <a:endParaRPr sz="3000">
              <a:solidFill>
                <a:srgbClr val="425B36"/>
              </a:solidFill>
            </a:endParaRPr>
          </a:p>
          <a:p>
            <a:pPr indent="0" lvl="0" marL="0" marR="0" rtl="0" algn="l">
              <a:lnSpc>
                <a:spcPct val="200000"/>
              </a:lnSpc>
              <a:spcBef>
                <a:spcPts val="0"/>
              </a:spcBef>
              <a:spcAft>
                <a:spcPts val="0"/>
              </a:spcAft>
              <a:buNone/>
            </a:pPr>
            <a:r>
              <a:t/>
            </a:r>
            <a:endParaRPr sz="3000">
              <a:solidFill>
                <a:srgbClr val="425B36"/>
              </a:solidFill>
            </a:endParaRPr>
          </a:p>
        </p:txBody>
      </p:sp>
      <p:sp>
        <p:nvSpPr>
          <p:cNvPr id="135" name="Google Shape;135;g2cf93fc8466_3_94"/>
          <p:cNvSpPr txBox="1"/>
          <p:nvPr/>
        </p:nvSpPr>
        <p:spPr>
          <a:xfrm>
            <a:off x="1652430" y="1788788"/>
            <a:ext cx="10559700" cy="4617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3000">
                <a:solidFill>
                  <a:srgbClr val="425B36"/>
                </a:solidFill>
                <a:latin typeface="Poppins SemiBold"/>
                <a:ea typeface="Poppins SemiBold"/>
                <a:cs typeface="Poppins SemiBold"/>
                <a:sym typeface="Poppins SemiBold"/>
              </a:rPr>
              <a:t>Data Preprocessing</a:t>
            </a:r>
            <a:endParaRPr sz="3000">
              <a:solidFill>
                <a:srgbClr val="425B36"/>
              </a:solidFill>
            </a:endParaRPr>
          </a:p>
        </p:txBody>
      </p:sp>
      <p:sp>
        <p:nvSpPr>
          <p:cNvPr id="136" name="Google Shape;136;g2cf93fc8466_3_94"/>
          <p:cNvSpPr/>
          <p:nvPr/>
        </p:nvSpPr>
        <p:spPr>
          <a:xfrm>
            <a:off x="8929150" y="3201100"/>
            <a:ext cx="4553700" cy="56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200">
                <a:latin typeface="Calibri"/>
                <a:ea typeface="Calibri"/>
                <a:cs typeface="Calibri"/>
                <a:sym typeface="Calibri"/>
              </a:rPr>
              <a:t>Features of Day1 to Day 100</a:t>
            </a:r>
            <a:endParaRPr sz="2200">
              <a:latin typeface="Calibri"/>
              <a:ea typeface="Calibri"/>
              <a:cs typeface="Calibri"/>
              <a:sym typeface="Calibri"/>
            </a:endParaRPr>
          </a:p>
        </p:txBody>
      </p:sp>
      <p:sp>
        <p:nvSpPr>
          <p:cNvPr id="137" name="Google Shape;137;g2cf93fc8466_3_94"/>
          <p:cNvSpPr/>
          <p:nvPr/>
        </p:nvSpPr>
        <p:spPr>
          <a:xfrm>
            <a:off x="14731300" y="4961550"/>
            <a:ext cx="2218200" cy="606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200">
                <a:latin typeface="Calibri"/>
                <a:ea typeface="Calibri"/>
                <a:cs typeface="Calibri"/>
                <a:sym typeface="Calibri"/>
              </a:rPr>
              <a:t>Close Price of Day 102</a:t>
            </a:r>
            <a:endParaRPr sz="2200">
              <a:latin typeface="Calibri"/>
              <a:ea typeface="Calibri"/>
              <a:cs typeface="Calibri"/>
              <a:sym typeface="Calibri"/>
            </a:endParaRPr>
          </a:p>
        </p:txBody>
      </p:sp>
      <p:sp>
        <p:nvSpPr>
          <p:cNvPr id="138" name="Google Shape;138;g2cf93fc8466_3_94"/>
          <p:cNvSpPr/>
          <p:nvPr/>
        </p:nvSpPr>
        <p:spPr>
          <a:xfrm>
            <a:off x="10702775" y="4001450"/>
            <a:ext cx="534900" cy="743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39" name="Google Shape;139;g2cf93fc8466_3_94"/>
          <p:cNvSpPr/>
          <p:nvPr/>
        </p:nvSpPr>
        <p:spPr>
          <a:xfrm>
            <a:off x="8955225" y="4984500"/>
            <a:ext cx="4553700" cy="56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200">
                <a:latin typeface="Calibri"/>
                <a:ea typeface="Calibri"/>
                <a:cs typeface="Calibri"/>
                <a:sym typeface="Calibri"/>
              </a:rPr>
              <a:t>Features of Day 2 to Day 101</a:t>
            </a:r>
            <a:endParaRPr sz="2200">
              <a:latin typeface="Calibri"/>
              <a:ea typeface="Calibri"/>
              <a:cs typeface="Calibri"/>
              <a:sym typeface="Calibri"/>
            </a:endParaRPr>
          </a:p>
        </p:txBody>
      </p:sp>
      <p:sp>
        <p:nvSpPr>
          <p:cNvPr id="140" name="Google Shape;140;g2cf93fc8466_3_94"/>
          <p:cNvSpPr/>
          <p:nvPr/>
        </p:nvSpPr>
        <p:spPr>
          <a:xfrm>
            <a:off x="14731300" y="3178150"/>
            <a:ext cx="2218200" cy="606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200">
                <a:latin typeface="Calibri"/>
                <a:ea typeface="Calibri"/>
                <a:cs typeface="Calibri"/>
                <a:sym typeface="Calibri"/>
              </a:rPr>
              <a:t>Close Price of Day 101</a:t>
            </a:r>
            <a:endParaRPr sz="2200">
              <a:latin typeface="Calibri"/>
              <a:ea typeface="Calibri"/>
              <a:cs typeface="Calibri"/>
              <a:sym typeface="Calibri"/>
            </a:endParaRPr>
          </a:p>
        </p:txBody>
      </p:sp>
      <p:sp>
        <p:nvSpPr>
          <p:cNvPr id="141" name="Google Shape;141;g2cf93fc8466_3_94"/>
          <p:cNvSpPr/>
          <p:nvPr/>
        </p:nvSpPr>
        <p:spPr>
          <a:xfrm>
            <a:off x="10559225" y="1602050"/>
            <a:ext cx="822000" cy="835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000">
                <a:latin typeface="Calibri"/>
                <a:ea typeface="Calibri"/>
                <a:cs typeface="Calibri"/>
                <a:sym typeface="Calibri"/>
              </a:rPr>
              <a:t>X</a:t>
            </a:r>
            <a:endParaRPr sz="3000">
              <a:latin typeface="Calibri"/>
              <a:ea typeface="Calibri"/>
              <a:cs typeface="Calibri"/>
              <a:sym typeface="Calibri"/>
            </a:endParaRPr>
          </a:p>
        </p:txBody>
      </p:sp>
      <p:sp>
        <p:nvSpPr>
          <p:cNvPr id="142" name="Google Shape;142;g2cf93fc8466_3_94"/>
          <p:cNvSpPr/>
          <p:nvPr/>
        </p:nvSpPr>
        <p:spPr>
          <a:xfrm>
            <a:off x="15304500" y="1602050"/>
            <a:ext cx="822000" cy="835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000">
                <a:latin typeface="Calibri"/>
                <a:ea typeface="Calibri"/>
                <a:cs typeface="Calibri"/>
                <a:sym typeface="Calibri"/>
              </a:rPr>
              <a:t>y</a:t>
            </a:r>
            <a:endParaRPr sz="3000">
              <a:latin typeface="Calibri"/>
              <a:ea typeface="Calibri"/>
              <a:cs typeface="Calibri"/>
              <a:sym typeface="Calibri"/>
            </a:endParaRPr>
          </a:p>
        </p:txBody>
      </p:sp>
      <p:sp>
        <p:nvSpPr>
          <p:cNvPr id="143" name="Google Shape;143;g2cf93fc8466_3_94"/>
          <p:cNvSpPr/>
          <p:nvPr/>
        </p:nvSpPr>
        <p:spPr>
          <a:xfrm>
            <a:off x="10702775" y="6022300"/>
            <a:ext cx="534900" cy="835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44" name="Google Shape;144;g2cf93fc8466_3_94"/>
          <p:cNvSpPr/>
          <p:nvPr/>
        </p:nvSpPr>
        <p:spPr>
          <a:xfrm>
            <a:off x="10129550" y="7324250"/>
            <a:ext cx="1826700" cy="606900"/>
          </a:xfrm>
          <a:prstGeom prst="rect">
            <a:avLst/>
          </a:prstGeom>
          <a:solidFill>
            <a:schemeClr val="lt2"/>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US" sz="6000">
                <a:latin typeface="Calibri"/>
                <a:ea typeface="Calibri"/>
                <a:cs typeface="Calibri"/>
                <a:sym typeface="Calibri"/>
              </a:rPr>
              <a:t>…</a:t>
            </a:r>
            <a:endParaRPr sz="60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grpSp>
        <p:nvGrpSpPr>
          <p:cNvPr id="149" name="Google Shape;149;p7"/>
          <p:cNvGrpSpPr/>
          <p:nvPr/>
        </p:nvGrpSpPr>
        <p:grpSpPr>
          <a:xfrm>
            <a:off x="1181025" y="1441202"/>
            <a:ext cx="15408122" cy="1987787"/>
            <a:chOff x="0" y="-95250"/>
            <a:chExt cx="2781149" cy="1808888"/>
          </a:xfrm>
        </p:grpSpPr>
        <p:sp>
          <p:nvSpPr>
            <p:cNvPr id="150" name="Google Shape;150;p7"/>
            <p:cNvSpPr/>
            <p:nvPr/>
          </p:nvSpPr>
          <p:spPr>
            <a:xfrm>
              <a:off x="0" y="0"/>
              <a:ext cx="2781149" cy="1713638"/>
            </a:xfrm>
            <a:custGeom>
              <a:rect b="b" l="l" r="r" t="t"/>
              <a:pathLst>
                <a:path extrusionOk="0" h="1713638" w="2781149">
                  <a:moveTo>
                    <a:pt x="37391" y="0"/>
                  </a:moveTo>
                  <a:lnTo>
                    <a:pt x="2743758" y="0"/>
                  </a:lnTo>
                  <a:cubicBezTo>
                    <a:pt x="2753675" y="0"/>
                    <a:pt x="2763185" y="3939"/>
                    <a:pt x="2770197" y="10952"/>
                  </a:cubicBezTo>
                  <a:cubicBezTo>
                    <a:pt x="2777210" y="17964"/>
                    <a:pt x="2781149" y="27474"/>
                    <a:pt x="2781149" y="37391"/>
                  </a:cubicBezTo>
                  <a:lnTo>
                    <a:pt x="2781149" y="1676247"/>
                  </a:lnTo>
                  <a:cubicBezTo>
                    <a:pt x="2781149" y="1686164"/>
                    <a:pt x="2777210" y="1695675"/>
                    <a:pt x="2770197" y="1702687"/>
                  </a:cubicBezTo>
                  <a:cubicBezTo>
                    <a:pt x="2763185" y="1709699"/>
                    <a:pt x="2753675" y="1713638"/>
                    <a:pt x="2743758" y="1713638"/>
                  </a:cubicBezTo>
                  <a:lnTo>
                    <a:pt x="37391" y="1713638"/>
                  </a:lnTo>
                  <a:cubicBezTo>
                    <a:pt x="27474" y="1713638"/>
                    <a:pt x="17964" y="1709699"/>
                    <a:pt x="10952" y="1702687"/>
                  </a:cubicBezTo>
                  <a:cubicBezTo>
                    <a:pt x="3939" y="1695675"/>
                    <a:pt x="0" y="1686164"/>
                    <a:pt x="0" y="1676247"/>
                  </a:cubicBezTo>
                  <a:lnTo>
                    <a:pt x="0" y="37391"/>
                  </a:lnTo>
                  <a:cubicBezTo>
                    <a:pt x="0" y="27474"/>
                    <a:pt x="3939" y="17964"/>
                    <a:pt x="10952" y="10952"/>
                  </a:cubicBezTo>
                  <a:cubicBezTo>
                    <a:pt x="17964" y="3939"/>
                    <a:pt x="27474" y="0"/>
                    <a:pt x="37391" y="0"/>
                  </a:cubicBezTo>
                  <a:close/>
                </a:path>
              </a:pathLst>
            </a:custGeom>
            <a:solidFill>
              <a:srgbClr val="83C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txBox="1"/>
            <p:nvPr/>
          </p:nvSpPr>
          <p:spPr>
            <a:xfrm>
              <a:off x="0" y="-95250"/>
              <a:ext cx="2781149" cy="1808888"/>
            </a:xfrm>
            <a:prstGeom prst="rect">
              <a:avLst/>
            </a:prstGeom>
            <a:noFill/>
            <a:ln>
              <a:noFill/>
            </a:ln>
          </p:spPr>
          <p:txBody>
            <a:bodyPr anchorCtr="0" anchor="ctr" bIns="50800" lIns="50800" spcFirstLastPara="1" rIns="50800" wrap="square" tIns="50800">
              <a:noAutofit/>
            </a:bodyPr>
            <a:lstStyle/>
            <a:p>
              <a:pPr indent="0" lvl="0" marL="0" marR="0" rtl="0" algn="ctr">
                <a:lnSpc>
                  <a:spcPct val="188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52" name="Google Shape;152;p7"/>
          <p:cNvSpPr/>
          <p:nvPr/>
        </p:nvSpPr>
        <p:spPr>
          <a:xfrm>
            <a:off x="1909491" y="2092871"/>
            <a:ext cx="887951" cy="1011909"/>
          </a:xfrm>
          <a:custGeom>
            <a:rect b="b" l="l" r="r" t="t"/>
            <a:pathLst>
              <a:path extrusionOk="0" h="1011909" w="887951">
                <a:moveTo>
                  <a:pt x="0" y="0"/>
                </a:moveTo>
                <a:lnTo>
                  <a:pt x="887950" y="0"/>
                </a:lnTo>
                <a:lnTo>
                  <a:pt x="887950" y="1011910"/>
                </a:lnTo>
                <a:lnTo>
                  <a:pt x="0" y="1011910"/>
                </a:lnTo>
                <a:lnTo>
                  <a:pt x="0" y="0"/>
                </a:lnTo>
                <a:close/>
              </a:path>
            </a:pathLst>
          </a:custGeom>
          <a:blipFill rotWithShape="1">
            <a:blip r:embed="rId3">
              <a:alphaModFix/>
            </a:blip>
            <a:stretch>
              <a:fillRect b="0" l="0" r="0" t="0"/>
            </a:stretch>
          </a:blipFill>
          <a:ln>
            <a:noFill/>
          </a:ln>
        </p:spPr>
      </p:sp>
      <p:sp>
        <p:nvSpPr>
          <p:cNvPr id="153" name="Google Shape;153;p7"/>
          <p:cNvSpPr/>
          <p:nvPr/>
        </p:nvSpPr>
        <p:spPr>
          <a:xfrm rot="1447284">
            <a:off x="-2669313" y="6144801"/>
            <a:ext cx="6307273" cy="6226999"/>
          </a:xfrm>
          <a:custGeom>
            <a:rect b="b" l="l" r="r" t="t"/>
            <a:pathLst>
              <a:path extrusionOk="0" h="6226999" w="6307273">
                <a:moveTo>
                  <a:pt x="0" y="0"/>
                </a:moveTo>
                <a:lnTo>
                  <a:pt x="6307273" y="0"/>
                </a:lnTo>
                <a:lnTo>
                  <a:pt x="6307273" y="6226998"/>
                </a:lnTo>
                <a:lnTo>
                  <a:pt x="0" y="6226998"/>
                </a:lnTo>
                <a:lnTo>
                  <a:pt x="0" y="0"/>
                </a:lnTo>
                <a:close/>
              </a:path>
            </a:pathLst>
          </a:custGeom>
          <a:blipFill rotWithShape="1">
            <a:blip r:embed="rId4">
              <a:alphaModFix amt="40000"/>
            </a:blip>
            <a:stretch>
              <a:fillRect b="0" l="0" r="0" t="0"/>
            </a:stretch>
          </a:blipFill>
          <a:ln>
            <a:noFill/>
          </a:ln>
        </p:spPr>
      </p:sp>
      <p:sp>
        <p:nvSpPr>
          <p:cNvPr id="154" name="Google Shape;154;p7"/>
          <p:cNvSpPr/>
          <p:nvPr/>
        </p:nvSpPr>
        <p:spPr>
          <a:xfrm>
            <a:off x="0" y="7498148"/>
            <a:ext cx="1695820" cy="2819233"/>
          </a:xfrm>
          <a:custGeom>
            <a:rect b="b" l="l" r="r" t="t"/>
            <a:pathLst>
              <a:path extrusionOk="0" h="11165281" w="6522385">
                <a:moveTo>
                  <a:pt x="0" y="0"/>
                </a:moveTo>
                <a:lnTo>
                  <a:pt x="6522385" y="0"/>
                </a:lnTo>
                <a:lnTo>
                  <a:pt x="6522385" y="11165281"/>
                </a:lnTo>
                <a:lnTo>
                  <a:pt x="0" y="11165281"/>
                </a:lnTo>
                <a:lnTo>
                  <a:pt x="0" y="0"/>
                </a:lnTo>
                <a:close/>
              </a:path>
            </a:pathLst>
          </a:custGeom>
          <a:blipFill rotWithShape="1">
            <a:blip r:embed="rId5">
              <a:alphaModFix/>
            </a:blip>
            <a:stretch>
              <a:fillRect b="0" l="0" r="0" t="0"/>
            </a:stretch>
          </a:blipFill>
          <a:ln>
            <a:noFill/>
          </a:ln>
        </p:spPr>
      </p:sp>
      <p:sp>
        <p:nvSpPr>
          <p:cNvPr id="155" name="Google Shape;155;p7"/>
          <p:cNvSpPr txBox="1"/>
          <p:nvPr/>
        </p:nvSpPr>
        <p:spPr>
          <a:xfrm>
            <a:off x="821530" y="333375"/>
            <a:ext cx="10559700" cy="10395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6753">
                <a:solidFill>
                  <a:srgbClr val="425B36"/>
                </a:solidFill>
                <a:latin typeface="Poppins SemiBold"/>
                <a:ea typeface="Poppins SemiBold"/>
                <a:cs typeface="Poppins SemiBold"/>
                <a:sym typeface="Poppins SemiBold"/>
              </a:rPr>
              <a:t>LSTM</a:t>
            </a:r>
            <a:endParaRPr>
              <a:solidFill>
                <a:srgbClr val="425B36"/>
              </a:solidFill>
            </a:endParaRPr>
          </a:p>
        </p:txBody>
      </p:sp>
      <p:sp>
        <p:nvSpPr>
          <p:cNvPr id="156" name="Google Shape;156;p7"/>
          <p:cNvSpPr/>
          <p:nvPr/>
        </p:nvSpPr>
        <p:spPr>
          <a:xfrm rot="-3041424">
            <a:off x="14796604" y="-2477583"/>
            <a:ext cx="5724213" cy="5651360"/>
          </a:xfrm>
          <a:custGeom>
            <a:rect b="b" l="l" r="r" t="t"/>
            <a:pathLst>
              <a:path extrusionOk="0" h="5660388" w="5733358">
                <a:moveTo>
                  <a:pt x="0" y="0"/>
                </a:moveTo>
                <a:lnTo>
                  <a:pt x="5733358" y="0"/>
                </a:lnTo>
                <a:lnTo>
                  <a:pt x="5733358" y="5660387"/>
                </a:lnTo>
                <a:lnTo>
                  <a:pt x="0" y="5660387"/>
                </a:lnTo>
                <a:lnTo>
                  <a:pt x="0" y="0"/>
                </a:lnTo>
                <a:close/>
              </a:path>
            </a:pathLst>
          </a:custGeom>
          <a:blipFill rotWithShape="1">
            <a:blip r:embed="rId4">
              <a:alphaModFix amt="40000"/>
            </a:blip>
            <a:stretch>
              <a:fillRect b="0" l="0" r="0" t="0"/>
            </a:stretch>
          </a:blipFill>
          <a:ln>
            <a:noFill/>
          </a:ln>
        </p:spPr>
      </p:sp>
      <p:sp>
        <p:nvSpPr>
          <p:cNvPr id="157" name="Google Shape;157;p7"/>
          <p:cNvSpPr/>
          <p:nvPr/>
        </p:nvSpPr>
        <p:spPr>
          <a:xfrm>
            <a:off x="10225175" y="1980501"/>
            <a:ext cx="1035146" cy="1124269"/>
          </a:xfrm>
          <a:custGeom>
            <a:rect b="b" l="l" r="r" t="t"/>
            <a:pathLst>
              <a:path extrusionOk="0" h="871526" w="890448">
                <a:moveTo>
                  <a:pt x="0" y="0"/>
                </a:moveTo>
                <a:lnTo>
                  <a:pt x="890448" y="0"/>
                </a:lnTo>
                <a:lnTo>
                  <a:pt x="890448" y="871526"/>
                </a:lnTo>
                <a:lnTo>
                  <a:pt x="0" y="871526"/>
                </a:lnTo>
                <a:lnTo>
                  <a:pt x="0" y="0"/>
                </a:lnTo>
                <a:close/>
              </a:path>
            </a:pathLst>
          </a:custGeom>
          <a:blipFill rotWithShape="1">
            <a:blip r:embed="rId6">
              <a:alphaModFix/>
            </a:blip>
            <a:stretch>
              <a:fillRect b="0" l="0" r="0" t="0"/>
            </a:stretch>
          </a:blipFill>
          <a:ln>
            <a:noFill/>
          </a:ln>
        </p:spPr>
      </p:sp>
      <p:sp>
        <p:nvSpPr>
          <p:cNvPr id="158" name="Google Shape;158;p7"/>
          <p:cNvSpPr txBox="1"/>
          <p:nvPr/>
        </p:nvSpPr>
        <p:spPr>
          <a:xfrm>
            <a:off x="1264850" y="4013875"/>
            <a:ext cx="8089200" cy="3971100"/>
          </a:xfrm>
          <a:prstGeom prst="rect">
            <a:avLst/>
          </a:prstGeom>
          <a:noFill/>
          <a:ln>
            <a:noFill/>
          </a:ln>
        </p:spPr>
        <p:txBody>
          <a:bodyPr anchorCtr="0" anchor="t" bIns="0" lIns="0" spcFirstLastPara="1" rIns="0" wrap="square" tIns="0">
            <a:spAutoFit/>
          </a:bodyPr>
          <a:lstStyle/>
          <a:p>
            <a:pPr indent="0" lvl="0" marL="0" rtl="0" algn="l">
              <a:lnSpc>
                <a:spcPct val="170000"/>
              </a:lnSpc>
              <a:spcBef>
                <a:spcPts val="0"/>
              </a:spcBef>
              <a:spcAft>
                <a:spcPts val="0"/>
              </a:spcAft>
              <a:buSzPts val="1100"/>
              <a:buNone/>
            </a:pPr>
            <a:r>
              <a:rPr lang="en-US" sz="2000">
                <a:solidFill>
                  <a:srgbClr val="262626"/>
                </a:solidFill>
                <a:latin typeface="Montserrat"/>
                <a:ea typeface="Montserrat"/>
                <a:cs typeface="Montserrat"/>
                <a:sym typeface="Montserrat"/>
              </a:rPr>
              <a:t>LSTM(units=100)</a:t>
            </a:r>
            <a:endParaRPr sz="2000">
              <a:solidFill>
                <a:srgbClr val="262626"/>
              </a:solidFill>
              <a:latin typeface="Montserrat"/>
              <a:ea typeface="Montserrat"/>
              <a:cs typeface="Montserrat"/>
              <a:sym typeface="Montserrat"/>
            </a:endParaRPr>
          </a:p>
          <a:p>
            <a:pPr indent="0" lvl="0" marL="0" rtl="0" algn="l">
              <a:lnSpc>
                <a:spcPct val="170000"/>
              </a:lnSpc>
              <a:spcBef>
                <a:spcPts val="0"/>
              </a:spcBef>
              <a:spcAft>
                <a:spcPts val="0"/>
              </a:spcAft>
              <a:buSzPts val="1100"/>
              <a:buNone/>
            </a:pPr>
            <a:r>
              <a:rPr lang="en-US" sz="2000">
                <a:solidFill>
                  <a:srgbClr val="262626"/>
                </a:solidFill>
                <a:latin typeface="Montserrat"/>
                <a:ea typeface="Montserrat"/>
                <a:cs typeface="Montserrat"/>
                <a:sym typeface="Montserrat"/>
              </a:rPr>
              <a:t>BatchNormalization()</a:t>
            </a:r>
            <a:endParaRPr sz="2000">
              <a:solidFill>
                <a:srgbClr val="262626"/>
              </a:solidFill>
              <a:latin typeface="Montserrat"/>
              <a:ea typeface="Montserrat"/>
              <a:cs typeface="Montserrat"/>
              <a:sym typeface="Montserrat"/>
            </a:endParaRPr>
          </a:p>
          <a:p>
            <a:pPr indent="0" lvl="0" marL="0" rtl="0" algn="l">
              <a:lnSpc>
                <a:spcPct val="170000"/>
              </a:lnSpc>
              <a:spcBef>
                <a:spcPts val="0"/>
              </a:spcBef>
              <a:spcAft>
                <a:spcPts val="0"/>
              </a:spcAft>
              <a:buClr>
                <a:schemeClr val="dk1"/>
              </a:buClr>
              <a:buSzPts val="1100"/>
              <a:buFont typeface="Arial"/>
              <a:buNone/>
            </a:pPr>
            <a:r>
              <a:rPr lang="en-US" sz="2000">
                <a:solidFill>
                  <a:srgbClr val="262626"/>
                </a:solidFill>
                <a:latin typeface="Montserrat"/>
                <a:ea typeface="Montserrat"/>
                <a:cs typeface="Montserrat"/>
                <a:sym typeface="Montserrat"/>
              </a:rPr>
              <a:t>LSTM(units=64, kernel_initializer=he_normal(seed=None)))</a:t>
            </a:r>
            <a:endParaRPr sz="2000">
              <a:solidFill>
                <a:srgbClr val="262626"/>
              </a:solidFill>
              <a:latin typeface="Montserrat"/>
              <a:ea typeface="Montserrat"/>
              <a:cs typeface="Montserrat"/>
              <a:sym typeface="Montserrat"/>
            </a:endParaRPr>
          </a:p>
          <a:p>
            <a:pPr indent="0" lvl="0" marL="0" rtl="0" algn="l">
              <a:lnSpc>
                <a:spcPct val="170000"/>
              </a:lnSpc>
              <a:spcBef>
                <a:spcPts val="0"/>
              </a:spcBef>
              <a:spcAft>
                <a:spcPts val="0"/>
              </a:spcAft>
              <a:buClr>
                <a:schemeClr val="dk1"/>
              </a:buClr>
              <a:buSzPts val="1100"/>
              <a:buFont typeface="Arial"/>
              <a:buNone/>
            </a:pPr>
            <a:r>
              <a:rPr lang="en-US" sz="2000">
                <a:solidFill>
                  <a:srgbClr val="262626"/>
                </a:solidFill>
                <a:latin typeface="Montserrat"/>
                <a:ea typeface="Montserrat"/>
                <a:cs typeface="Montserrat"/>
                <a:sym typeface="Montserrat"/>
              </a:rPr>
              <a:t>BatchNormalization()</a:t>
            </a:r>
            <a:endParaRPr sz="2000">
              <a:solidFill>
                <a:srgbClr val="262626"/>
              </a:solidFill>
              <a:latin typeface="Montserrat"/>
              <a:ea typeface="Montserrat"/>
              <a:cs typeface="Montserrat"/>
              <a:sym typeface="Montserrat"/>
            </a:endParaRPr>
          </a:p>
          <a:p>
            <a:pPr indent="0" lvl="0" marL="0" rtl="0" algn="l">
              <a:lnSpc>
                <a:spcPct val="170000"/>
              </a:lnSpc>
              <a:spcBef>
                <a:spcPts val="0"/>
              </a:spcBef>
              <a:spcAft>
                <a:spcPts val="0"/>
              </a:spcAft>
              <a:buClr>
                <a:schemeClr val="dk1"/>
              </a:buClr>
              <a:buSzPts val="1100"/>
              <a:buFont typeface="Arial"/>
              <a:buNone/>
            </a:pPr>
            <a:r>
              <a:rPr lang="en-US" sz="2000">
                <a:solidFill>
                  <a:srgbClr val="262626"/>
                </a:solidFill>
                <a:latin typeface="Montserrat"/>
                <a:ea typeface="Montserrat"/>
                <a:cs typeface="Montserrat"/>
                <a:sym typeface="Montserrat"/>
              </a:rPr>
              <a:t>Dense(units=1, kernel_initializer=he_normal(seed=None))</a:t>
            </a:r>
            <a:endParaRPr sz="2000">
              <a:solidFill>
                <a:srgbClr val="262626"/>
              </a:solidFill>
              <a:latin typeface="Montserrat"/>
              <a:ea typeface="Montserrat"/>
              <a:cs typeface="Montserrat"/>
              <a:sym typeface="Montserrat"/>
            </a:endParaRPr>
          </a:p>
          <a:p>
            <a:pPr indent="0" lvl="0" marL="0" rtl="0" algn="l">
              <a:lnSpc>
                <a:spcPct val="170000"/>
              </a:lnSpc>
              <a:spcBef>
                <a:spcPts val="0"/>
              </a:spcBef>
              <a:spcAft>
                <a:spcPts val="0"/>
              </a:spcAft>
              <a:buClr>
                <a:schemeClr val="dk1"/>
              </a:buClr>
              <a:buSzPts val="1100"/>
              <a:buFont typeface="Arial"/>
              <a:buNone/>
            </a:pPr>
            <a:r>
              <a:rPr lang="en-US" sz="2000">
                <a:solidFill>
                  <a:srgbClr val="262626"/>
                </a:solidFill>
                <a:latin typeface="Montserrat"/>
                <a:ea typeface="Montserrat"/>
                <a:cs typeface="Montserrat"/>
                <a:sym typeface="Montserrat"/>
              </a:rPr>
              <a:t>model.compile(optimizer='adam', loss='mean_squared_error',metrics=['mae'])</a:t>
            </a:r>
            <a:endParaRPr sz="2000">
              <a:solidFill>
                <a:srgbClr val="262626"/>
              </a:solidFill>
              <a:latin typeface="Montserrat"/>
              <a:ea typeface="Montserrat"/>
              <a:cs typeface="Montserrat"/>
              <a:sym typeface="Montserrat"/>
            </a:endParaRPr>
          </a:p>
          <a:p>
            <a:pPr indent="0" lvl="0" marL="0" marR="0" rtl="0" algn="l">
              <a:lnSpc>
                <a:spcPct val="170000"/>
              </a:lnSpc>
              <a:spcBef>
                <a:spcPts val="0"/>
              </a:spcBef>
              <a:spcAft>
                <a:spcPts val="0"/>
              </a:spcAft>
              <a:buNone/>
            </a:pPr>
            <a:r>
              <a:t/>
            </a:r>
            <a:endParaRPr sz="2000">
              <a:solidFill>
                <a:srgbClr val="262626"/>
              </a:solidFill>
              <a:latin typeface="Montserrat"/>
              <a:ea typeface="Montserrat"/>
              <a:cs typeface="Montserrat"/>
              <a:sym typeface="Montserrat"/>
            </a:endParaRPr>
          </a:p>
        </p:txBody>
      </p:sp>
      <p:sp>
        <p:nvSpPr>
          <p:cNvPr id="159" name="Google Shape;159;p7"/>
          <p:cNvSpPr txBox="1"/>
          <p:nvPr/>
        </p:nvSpPr>
        <p:spPr>
          <a:xfrm>
            <a:off x="3378841" y="2204239"/>
            <a:ext cx="3010500" cy="4617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rPr b="1" lang="en-US" sz="3000">
                <a:solidFill>
                  <a:srgbClr val="FFFFFF"/>
                </a:solidFill>
                <a:latin typeface="Poppins"/>
                <a:ea typeface="Poppins"/>
                <a:cs typeface="Poppins"/>
                <a:sym typeface="Poppins"/>
              </a:rPr>
              <a:t>Basic Model</a:t>
            </a:r>
            <a:endParaRPr sz="2400"/>
          </a:p>
        </p:txBody>
      </p:sp>
      <p:sp>
        <p:nvSpPr>
          <p:cNvPr id="160" name="Google Shape;160;p7"/>
          <p:cNvSpPr txBox="1"/>
          <p:nvPr/>
        </p:nvSpPr>
        <p:spPr>
          <a:xfrm>
            <a:off x="11793644" y="2204238"/>
            <a:ext cx="3693900" cy="4617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rPr b="1" lang="en-US" sz="3000">
                <a:solidFill>
                  <a:srgbClr val="FFFFFF"/>
                </a:solidFill>
                <a:latin typeface="Poppins"/>
                <a:ea typeface="Poppins"/>
                <a:cs typeface="Poppins"/>
                <a:sym typeface="Poppins"/>
              </a:rPr>
              <a:t>With LeakyRelU</a:t>
            </a:r>
            <a:endParaRPr sz="3000"/>
          </a:p>
        </p:txBody>
      </p:sp>
      <p:sp>
        <p:nvSpPr>
          <p:cNvPr id="161" name="Google Shape;161;p7"/>
          <p:cNvSpPr txBox="1"/>
          <p:nvPr/>
        </p:nvSpPr>
        <p:spPr>
          <a:xfrm>
            <a:off x="9256700" y="3879900"/>
            <a:ext cx="8767800" cy="5017800"/>
          </a:xfrm>
          <a:prstGeom prst="rect">
            <a:avLst/>
          </a:prstGeom>
          <a:noFill/>
          <a:ln>
            <a:noFill/>
          </a:ln>
        </p:spPr>
        <p:txBody>
          <a:bodyPr anchorCtr="0" anchor="t" bIns="0" lIns="0" spcFirstLastPara="1" rIns="0" wrap="square" tIns="0">
            <a:spAutoFit/>
          </a:bodyPr>
          <a:lstStyle/>
          <a:p>
            <a:pPr indent="0" lvl="0" marL="0" rtl="0" algn="l">
              <a:lnSpc>
                <a:spcPct val="170000"/>
              </a:lnSpc>
              <a:spcBef>
                <a:spcPts val="0"/>
              </a:spcBef>
              <a:spcAft>
                <a:spcPts val="0"/>
              </a:spcAft>
              <a:buSzPts val="1100"/>
              <a:buNone/>
            </a:pPr>
            <a:r>
              <a:rPr lang="en-US" sz="2000">
                <a:solidFill>
                  <a:srgbClr val="262626"/>
                </a:solidFill>
                <a:latin typeface="Montserrat"/>
                <a:ea typeface="Montserrat"/>
                <a:cs typeface="Montserrat"/>
                <a:sym typeface="Montserrat"/>
              </a:rPr>
              <a:t>LSTM(units=100)</a:t>
            </a:r>
            <a:endParaRPr sz="2000">
              <a:solidFill>
                <a:srgbClr val="262626"/>
              </a:solidFill>
              <a:latin typeface="Montserrat"/>
              <a:ea typeface="Montserrat"/>
              <a:cs typeface="Montserrat"/>
              <a:sym typeface="Montserrat"/>
            </a:endParaRPr>
          </a:p>
          <a:p>
            <a:pPr indent="0" lvl="0" marL="0" rtl="0" algn="l">
              <a:lnSpc>
                <a:spcPct val="170000"/>
              </a:lnSpc>
              <a:spcBef>
                <a:spcPts val="0"/>
              </a:spcBef>
              <a:spcAft>
                <a:spcPts val="0"/>
              </a:spcAft>
              <a:buSzPts val="1100"/>
              <a:buNone/>
            </a:pPr>
            <a:r>
              <a:rPr lang="en-US" sz="2000">
                <a:solidFill>
                  <a:srgbClr val="262626"/>
                </a:solidFill>
                <a:latin typeface="Montserrat"/>
                <a:ea typeface="Montserrat"/>
                <a:cs typeface="Montserrat"/>
                <a:sym typeface="Montserrat"/>
              </a:rPr>
              <a:t>BatchNormalization()</a:t>
            </a:r>
            <a:endParaRPr sz="2000">
              <a:solidFill>
                <a:srgbClr val="262626"/>
              </a:solidFill>
              <a:latin typeface="Montserrat"/>
              <a:ea typeface="Montserrat"/>
              <a:cs typeface="Montserrat"/>
              <a:sym typeface="Montserrat"/>
            </a:endParaRPr>
          </a:p>
          <a:p>
            <a:pPr indent="0" lvl="0" marL="0" rtl="0" algn="l">
              <a:lnSpc>
                <a:spcPct val="170000"/>
              </a:lnSpc>
              <a:spcBef>
                <a:spcPts val="0"/>
              </a:spcBef>
              <a:spcAft>
                <a:spcPts val="0"/>
              </a:spcAft>
              <a:buSzPts val="1100"/>
              <a:buNone/>
            </a:pPr>
            <a:r>
              <a:rPr lang="en-US" sz="2000">
                <a:solidFill>
                  <a:srgbClr val="83C566"/>
                </a:solidFill>
                <a:latin typeface="Montserrat"/>
                <a:ea typeface="Montserrat"/>
                <a:cs typeface="Montserrat"/>
                <a:sym typeface="Montserrat"/>
              </a:rPr>
              <a:t>LeakyReLU(alpha=0.1)</a:t>
            </a:r>
            <a:endParaRPr sz="2000">
              <a:solidFill>
                <a:srgbClr val="83C566"/>
              </a:solidFill>
              <a:latin typeface="Montserrat"/>
              <a:ea typeface="Montserrat"/>
              <a:cs typeface="Montserrat"/>
              <a:sym typeface="Montserrat"/>
            </a:endParaRPr>
          </a:p>
          <a:p>
            <a:pPr indent="0" lvl="0" marL="0" rtl="0" algn="l">
              <a:lnSpc>
                <a:spcPct val="170000"/>
              </a:lnSpc>
              <a:spcBef>
                <a:spcPts val="0"/>
              </a:spcBef>
              <a:spcAft>
                <a:spcPts val="0"/>
              </a:spcAft>
              <a:buSzPts val="1100"/>
              <a:buNone/>
            </a:pPr>
            <a:r>
              <a:rPr lang="en-US" sz="2000">
                <a:solidFill>
                  <a:srgbClr val="262626"/>
                </a:solidFill>
                <a:latin typeface="Montserrat"/>
                <a:ea typeface="Montserrat"/>
                <a:cs typeface="Montserrat"/>
                <a:sym typeface="Montserrat"/>
              </a:rPr>
              <a:t>LSTM(units=64, kernel_initializer=he_normal(seed=None)))</a:t>
            </a:r>
            <a:endParaRPr sz="2000">
              <a:solidFill>
                <a:srgbClr val="262626"/>
              </a:solidFill>
              <a:latin typeface="Montserrat"/>
              <a:ea typeface="Montserrat"/>
              <a:cs typeface="Montserrat"/>
              <a:sym typeface="Montserrat"/>
            </a:endParaRPr>
          </a:p>
          <a:p>
            <a:pPr indent="0" lvl="0" marL="0" rtl="0" algn="l">
              <a:lnSpc>
                <a:spcPct val="170000"/>
              </a:lnSpc>
              <a:spcBef>
                <a:spcPts val="0"/>
              </a:spcBef>
              <a:spcAft>
                <a:spcPts val="0"/>
              </a:spcAft>
              <a:buSzPts val="1100"/>
              <a:buNone/>
            </a:pPr>
            <a:r>
              <a:rPr lang="en-US" sz="2000">
                <a:solidFill>
                  <a:srgbClr val="262626"/>
                </a:solidFill>
                <a:latin typeface="Montserrat"/>
                <a:ea typeface="Montserrat"/>
                <a:cs typeface="Montserrat"/>
                <a:sym typeface="Montserrat"/>
              </a:rPr>
              <a:t>BatchNormalization()</a:t>
            </a:r>
            <a:endParaRPr sz="2000">
              <a:solidFill>
                <a:srgbClr val="262626"/>
              </a:solidFill>
              <a:latin typeface="Montserrat"/>
              <a:ea typeface="Montserrat"/>
              <a:cs typeface="Montserrat"/>
              <a:sym typeface="Montserrat"/>
            </a:endParaRPr>
          </a:p>
          <a:p>
            <a:pPr indent="0" lvl="0" marL="0" rtl="0" algn="l">
              <a:lnSpc>
                <a:spcPct val="170000"/>
              </a:lnSpc>
              <a:spcBef>
                <a:spcPts val="0"/>
              </a:spcBef>
              <a:spcAft>
                <a:spcPts val="0"/>
              </a:spcAft>
              <a:buSzPts val="1100"/>
              <a:buNone/>
            </a:pPr>
            <a:r>
              <a:rPr lang="en-US" sz="2000">
                <a:solidFill>
                  <a:srgbClr val="83C566"/>
                </a:solidFill>
                <a:latin typeface="Montserrat"/>
                <a:ea typeface="Montserrat"/>
                <a:cs typeface="Montserrat"/>
                <a:sym typeface="Montserrat"/>
              </a:rPr>
              <a:t>LeakyReLU(alpha=0.1)</a:t>
            </a:r>
            <a:endParaRPr sz="2000">
              <a:solidFill>
                <a:srgbClr val="83C566"/>
              </a:solidFill>
              <a:latin typeface="Montserrat"/>
              <a:ea typeface="Montserrat"/>
              <a:cs typeface="Montserrat"/>
              <a:sym typeface="Montserrat"/>
            </a:endParaRPr>
          </a:p>
          <a:p>
            <a:pPr indent="0" lvl="0" marL="0" rtl="0" algn="l">
              <a:lnSpc>
                <a:spcPct val="170000"/>
              </a:lnSpc>
              <a:spcBef>
                <a:spcPts val="0"/>
              </a:spcBef>
              <a:spcAft>
                <a:spcPts val="0"/>
              </a:spcAft>
              <a:buSzPts val="1100"/>
              <a:buNone/>
            </a:pPr>
            <a:r>
              <a:rPr lang="en-US" sz="2000">
                <a:solidFill>
                  <a:srgbClr val="262626"/>
                </a:solidFill>
                <a:latin typeface="Montserrat"/>
                <a:ea typeface="Montserrat"/>
                <a:cs typeface="Montserrat"/>
                <a:sym typeface="Montserrat"/>
              </a:rPr>
              <a:t>Dense(units=1, kernel_initializer=he_normal(seed=None))</a:t>
            </a:r>
            <a:endParaRPr sz="2000">
              <a:solidFill>
                <a:srgbClr val="262626"/>
              </a:solidFill>
              <a:latin typeface="Montserrat"/>
              <a:ea typeface="Montserrat"/>
              <a:cs typeface="Montserrat"/>
              <a:sym typeface="Montserrat"/>
            </a:endParaRPr>
          </a:p>
          <a:p>
            <a:pPr indent="0" lvl="0" marL="0" rtl="0" algn="l">
              <a:lnSpc>
                <a:spcPct val="170000"/>
              </a:lnSpc>
              <a:spcBef>
                <a:spcPts val="0"/>
              </a:spcBef>
              <a:spcAft>
                <a:spcPts val="0"/>
              </a:spcAft>
              <a:buSzPts val="1100"/>
              <a:buNone/>
            </a:pPr>
            <a:r>
              <a:rPr lang="en-US" sz="2000">
                <a:solidFill>
                  <a:srgbClr val="262626"/>
                </a:solidFill>
                <a:latin typeface="Montserrat"/>
                <a:ea typeface="Montserrat"/>
                <a:cs typeface="Montserrat"/>
                <a:sym typeface="Montserrat"/>
              </a:rPr>
              <a:t>model.compile(optimizer='adam', loss='mean_squared_error',metrics=['mae'])</a:t>
            </a:r>
            <a:endParaRPr sz="2000">
              <a:solidFill>
                <a:srgbClr val="262626"/>
              </a:solidFill>
              <a:latin typeface="Montserrat"/>
              <a:ea typeface="Montserrat"/>
              <a:cs typeface="Montserrat"/>
              <a:sym typeface="Montserrat"/>
            </a:endParaRPr>
          </a:p>
          <a:p>
            <a:pPr indent="0" lvl="0" marL="0" marR="0" rtl="0" algn="l">
              <a:lnSpc>
                <a:spcPct val="170000"/>
              </a:lnSpc>
              <a:spcBef>
                <a:spcPts val="0"/>
              </a:spcBef>
              <a:spcAft>
                <a:spcPts val="0"/>
              </a:spcAft>
              <a:buNone/>
            </a:pPr>
            <a:r>
              <a:t/>
            </a:r>
            <a:endParaRPr sz="2000">
              <a:solidFill>
                <a:srgbClr val="262626"/>
              </a:solidFill>
              <a:latin typeface="Montserrat"/>
              <a:ea typeface="Montserrat"/>
              <a:cs typeface="Montserrat"/>
              <a:sym typeface="Montserrat"/>
            </a:endParaRPr>
          </a:p>
        </p:txBody>
      </p:sp>
      <p:sp>
        <p:nvSpPr>
          <p:cNvPr id="162" name="Google Shape;162;p7"/>
          <p:cNvSpPr txBox="1"/>
          <p:nvPr/>
        </p:nvSpPr>
        <p:spPr>
          <a:xfrm>
            <a:off x="1722500" y="7688700"/>
            <a:ext cx="7173900" cy="1810200"/>
          </a:xfrm>
          <a:prstGeom prst="rect">
            <a:avLst/>
          </a:prstGeom>
          <a:noFill/>
          <a:ln>
            <a:noFill/>
          </a:ln>
        </p:spPr>
        <p:txBody>
          <a:bodyPr anchorCtr="0" anchor="t" bIns="91425" lIns="91425" spcFirstLastPara="1" rIns="91425" wrap="square" tIns="91425">
            <a:spAutoFit/>
          </a:bodyPr>
          <a:lstStyle/>
          <a:p>
            <a:pPr indent="-381000" lvl="0" marL="457200" rtl="0" algn="l">
              <a:lnSpc>
                <a:spcPct val="170000"/>
              </a:lnSpc>
              <a:spcBef>
                <a:spcPts val="0"/>
              </a:spcBef>
              <a:spcAft>
                <a:spcPts val="0"/>
              </a:spcAft>
              <a:buClr>
                <a:srgbClr val="83C566"/>
              </a:buClr>
              <a:buSzPts val="2400"/>
              <a:buFont typeface="Montserrat"/>
              <a:buChar char="●"/>
            </a:pPr>
            <a:r>
              <a:rPr lang="en-US" sz="2400">
                <a:solidFill>
                  <a:srgbClr val="83C566"/>
                </a:solidFill>
                <a:latin typeface="Montserrat"/>
                <a:ea typeface="Montserrat"/>
                <a:cs typeface="Montserrat"/>
                <a:sym typeface="Montserrat"/>
              </a:rPr>
              <a:t>Root Mean Squared Error (RMSE): 21.95</a:t>
            </a:r>
            <a:endParaRPr sz="2400">
              <a:solidFill>
                <a:srgbClr val="83C566"/>
              </a:solidFill>
              <a:latin typeface="Montserrat"/>
              <a:ea typeface="Montserrat"/>
              <a:cs typeface="Montserrat"/>
              <a:sym typeface="Montserrat"/>
            </a:endParaRPr>
          </a:p>
          <a:p>
            <a:pPr indent="-381000" lvl="0" marL="457200" rtl="0" algn="l">
              <a:lnSpc>
                <a:spcPct val="170000"/>
              </a:lnSpc>
              <a:spcBef>
                <a:spcPts val="0"/>
              </a:spcBef>
              <a:spcAft>
                <a:spcPts val="0"/>
              </a:spcAft>
              <a:buClr>
                <a:srgbClr val="83C566"/>
              </a:buClr>
              <a:buSzPts val="2400"/>
              <a:buFont typeface="Montserrat"/>
              <a:buChar char="●"/>
            </a:pPr>
            <a:r>
              <a:rPr lang="en-US" sz="2400">
                <a:solidFill>
                  <a:srgbClr val="83C566"/>
                </a:solidFill>
                <a:latin typeface="Montserrat"/>
                <a:ea typeface="Montserrat"/>
                <a:cs typeface="Montserrat"/>
                <a:sym typeface="Montserrat"/>
              </a:rPr>
              <a:t>Test MAE: 15.05</a:t>
            </a:r>
            <a:endParaRPr sz="2400">
              <a:solidFill>
                <a:srgbClr val="83C566"/>
              </a:solidFill>
              <a:latin typeface="Montserrat"/>
              <a:ea typeface="Montserrat"/>
              <a:cs typeface="Montserrat"/>
              <a:sym typeface="Montserrat"/>
            </a:endParaRPr>
          </a:p>
          <a:p>
            <a:pPr indent="0" lvl="0" marL="0" rtl="0" algn="l">
              <a:lnSpc>
                <a:spcPct val="170000"/>
              </a:lnSpc>
              <a:spcBef>
                <a:spcPts val="0"/>
              </a:spcBef>
              <a:spcAft>
                <a:spcPts val="0"/>
              </a:spcAft>
              <a:buNone/>
            </a:pPr>
            <a:r>
              <a:t/>
            </a:r>
            <a:endParaRPr sz="2400">
              <a:solidFill>
                <a:srgbClr val="83C566"/>
              </a:solidFill>
              <a:latin typeface="Montserrat"/>
              <a:ea typeface="Montserrat"/>
              <a:cs typeface="Montserrat"/>
              <a:sym typeface="Montserrat"/>
            </a:endParaRPr>
          </a:p>
        </p:txBody>
      </p:sp>
      <p:sp>
        <p:nvSpPr>
          <p:cNvPr id="163" name="Google Shape;163;p7"/>
          <p:cNvSpPr txBox="1"/>
          <p:nvPr/>
        </p:nvSpPr>
        <p:spPr>
          <a:xfrm>
            <a:off x="9256700" y="8667300"/>
            <a:ext cx="8089200" cy="1182000"/>
          </a:xfrm>
          <a:prstGeom prst="rect">
            <a:avLst/>
          </a:prstGeom>
          <a:noFill/>
          <a:ln>
            <a:noFill/>
          </a:ln>
        </p:spPr>
        <p:txBody>
          <a:bodyPr anchorCtr="0" anchor="t" bIns="91425" lIns="91425" spcFirstLastPara="1" rIns="91425" wrap="square" tIns="91425">
            <a:spAutoFit/>
          </a:bodyPr>
          <a:lstStyle/>
          <a:p>
            <a:pPr indent="-381000" lvl="0" marL="457200" rtl="0" algn="l">
              <a:lnSpc>
                <a:spcPct val="170000"/>
              </a:lnSpc>
              <a:spcBef>
                <a:spcPts val="0"/>
              </a:spcBef>
              <a:spcAft>
                <a:spcPts val="0"/>
              </a:spcAft>
              <a:buClr>
                <a:srgbClr val="83C566"/>
              </a:buClr>
              <a:buSzPts val="2400"/>
              <a:buFont typeface="Montserrat"/>
              <a:buChar char="●"/>
            </a:pPr>
            <a:r>
              <a:rPr lang="en-US" sz="2400">
                <a:solidFill>
                  <a:srgbClr val="83C566"/>
                </a:solidFill>
                <a:latin typeface="Montserrat"/>
                <a:ea typeface="Montserrat"/>
                <a:cs typeface="Montserrat"/>
                <a:sym typeface="Montserrat"/>
              </a:rPr>
              <a:t>Root Mean Squared Error (RMSE): 1</a:t>
            </a:r>
            <a:r>
              <a:rPr lang="en-US" sz="2400">
                <a:solidFill>
                  <a:srgbClr val="83C566"/>
                </a:solidFill>
                <a:latin typeface="Montserrat"/>
                <a:ea typeface="Montserrat"/>
                <a:cs typeface="Montserrat"/>
                <a:sym typeface="Montserrat"/>
              </a:rPr>
              <a:t>27.09</a:t>
            </a:r>
            <a:endParaRPr sz="2400">
              <a:solidFill>
                <a:srgbClr val="83C566"/>
              </a:solidFill>
              <a:latin typeface="Montserrat"/>
              <a:ea typeface="Montserrat"/>
              <a:cs typeface="Montserrat"/>
              <a:sym typeface="Montserrat"/>
            </a:endParaRPr>
          </a:p>
          <a:p>
            <a:pPr indent="-381000" lvl="0" marL="457200" rtl="0" algn="l">
              <a:lnSpc>
                <a:spcPct val="170000"/>
              </a:lnSpc>
              <a:spcBef>
                <a:spcPts val="0"/>
              </a:spcBef>
              <a:spcAft>
                <a:spcPts val="0"/>
              </a:spcAft>
              <a:buClr>
                <a:srgbClr val="83C566"/>
              </a:buClr>
              <a:buSzPts val="2400"/>
              <a:buFont typeface="Montserrat"/>
              <a:buChar char="●"/>
            </a:pPr>
            <a:r>
              <a:rPr lang="en-US" sz="2400">
                <a:solidFill>
                  <a:srgbClr val="83C566"/>
                </a:solidFill>
                <a:latin typeface="Montserrat"/>
                <a:ea typeface="Montserrat"/>
                <a:cs typeface="Montserrat"/>
                <a:sym typeface="Montserrat"/>
              </a:rPr>
              <a:t>Test MAE: </a:t>
            </a:r>
            <a:r>
              <a:rPr lang="en-US" sz="2400">
                <a:solidFill>
                  <a:srgbClr val="83C566"/>
                </a:solidFill>
                <a:latin typeface="Montserrat"/>
                <a:ea typeface="Montserrat"/>
                <a:cs typeface="Montserrat"/>
                <a:sym typeface="Montserrat"/>
              </a:rPr>
              <a:t>103.02</a:t>
            </a:r>
            <a:endParaRPr sz="2400"/>
          </a:p>
        </p:txBody>
      </p:sp>
      <p:pic>
        <p:nvPicPr>
          <p:cNvPr id="164" name="Google Shape;164;p7"/>
          <p:cNvPicPr preferRelativeResize="0"/>
          <p:nvPr/>
        </p:nvPicPr>
        <p:blipFill>
          <a:blip r:embed="rId7">
            <a:alphaModFix/>
          </a:blip>
          <a:stretch>
            <a:fillRect/>
          </a:stretch>
        </p:blipFill>
        <p:spPr>
          <a:xfrm>
            <a:off x="5051650" y="8353200"/>
            <a:ext cx="2580758" cy="1810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grpSp>
        <p:nvGrpSpPr>
          <p:cNvPr id="169" name="Google Shape;169;g2cf93fc8466_3_51"/>
          <p:cNvGrpSpPr/>
          <p:nvPr/>
        </p:nvGrpSpPr>
        <p:grpSpPr>
          <a:xfrm>
            <a:off x="1181025" y="1372877"/>
            <a:ext cx="15408122" cy="1987910"/>
            <a:chOff x="0" y="-95250"/>
            <a:chExt cx="2781149" cy="1809000"/>
          </a:xfrm>
        </p:grpSpPr>
        <p:sp>
          <p:nvSpPr>
            <p:cNvPr id="170" name="Google Shape;170;g2cf93fc8466_3_51"/>
            <p:cNvSpPr/>
            <p:nvPr/>
          </p:nvSpPr>
          <p:spPr>
            <a:xfrm>
              <a:off x="0" y="0"/>
              <a:ext cx="2781149" cy="1713638"/>
            </a:xfrm>
            <a:custGeom>
              <a:rect b="b" l="l" r="r" t="t"/>
              <a:pathLst>
                <a:path extrusionOk="0" h="1713638" w="2781149">
                  <a:moveTo>
                    <a:pt x="37391" y="0"/>
                  </a:moveTo>
                  <a:lnTo>
                    <a:pt x="2743758" y="0"/>
                  </a:lnTo>
                  <a:cubicBezTo>
                    <a:pt x="2753675" y="0"/>
                    <a:pt x="2763185" y="3939"/>
                    <a:pt x="2770197" y="10952"/>
                  </a:cubicBezTo>
                  <a:cubicBezTo>
                    <a:pt x="2777210" y="17964"/>
                    <a:pt x="2781149" y="27474"/>
                    <a:pt x="2781149" y="37391"/>
                  </a:cubicBezTo>
                  <a:lnTo>
                    <a:pt x="2781149" y="1676247"/>
                  </a:lnTo>
                  <a:cubicBezTo>
                    <a:pt x="2781149" y="1686164"/>
                    <a:pt x="2777210" y="1695675"/>
                    <a:pt x="2770197" y="1702687"/>
                  </a:cubicBezTo>
                  <a:cubicBezTo>
                    <a:pt x="2763185" y="1709699"/>
                    <a:pt x="2753675" y="1713638"/>
                    <a:pt x="2743758" y="1713638"/>
                  </a:cubicBezTo>
                  <a:lnTo>
                    <a:pt x="37391" y="1713638"/>
                  </a:lnTo>
                  <a:cubicBezTo>
                    <a:pt x="27474" y="1713638"/>
                    <a:pt x="17964" y="1709699"/>
                    <a:pt x="10952" y="1702687"/>
                  </a:cubicBezTo>
                  <a:cubicBezTo>
                    <a:pt x="3939" y="1695675"/>
                    <a:pt x="0" y="1686164"/>
                    <a:pt x="0" y="1676247"/>
                  </a:cubicBezTo>
                  <a:lnTo>
                    <a:pt x="0" y="37391"/>
                  </a:lnTo>
                  <a:cubicBezTo>
                    <a:pt x="0" y="27474"/>
                    <a:pt x="3939" y="17964"/>
                    <a:pt x="10952" y="10952"/>
                  </a:cubicBezTo>
                  <a:cubicBezTo>
                    <a:pt x="17964" y="3939"/>
                    <a:pt x="27474" y="0"/>
                    <a:pt x="37391" y="0"/>
                  </a:cubicBezTo>
                  <a:close/>
                </a:path>
              </a:pathLst>
            </a:custGeom>
            <a:solidFill>
              <a:srgbClr val="83C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g2cf93fc8466_3_51"/>
            <p:cNvSpPr txBox="1"/>
            <p:nvPr/>
          </p:nvSpPr>
          <p:spPr>
            <a:xfrm>
              <a:off x="0" y="-95250"/>
              <a:ext cx="2781000" cy="1809000"/>
            </a:xfrm>
            <a:prstGeom prst="rect">
              <a:avLst/>
            </a:prstGeom>
            <a:noFill/>
            <a:ln>
              <a:noFill/>
            </a:ln>
          </p:spPr>
          <p:txBody>
            <a:bodyPr anchorCtr="0" anchor="ctr" bIns="50800" lIns="50800" spcFirstLastPara="1" rIns="50800" wrap="square" tIns="50800">
              <a:noAutofit/>
            </a:bodyPr>
            <a:lstStyle/>
            <a:p>
              <a:pPr indent="0" lvl="0" marL="0" marR="0" rtl="0" algn="ctr">
                <a:lnSpc>
                  <a:spcPct val="188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72" name="Google Shape;172;g2cf93fc8466_3_51"/>
          <p:cNvSpPr/>
          <p:nvPr/>
        </p:nvSpPr>
        <p:spPr>
          <a:xfrm rot="1443862">
            <a:off x="-2664208" y="6142546"/>
            <a:ext cx="6303211" cy="6222989"/>
          </a:xfrm>
          <a:custGeom>
            <a:rect b="b" l="l" r="r" t="t"/>
            <a:pathLst>
              <a:path extrusionOk="0" h="6226999" w="6307273">
                <a:moveTo>
                  <a:pt x="0" y="0"/>
                </a:moveTo>
                <a:lnTo>
                  <a:pt x="6307273" y="0"/>
                </a:lnTo>
                <a:lnTo>
                  <a:pt x="6307273" y="6226998"/>
                </a:lnTo>
                <a:lnTo>
                  <a:pt x="0" y="6226998"/>
                </a:lnTo>
                <a:lnTo>
                  <a:pt x="0" y="0"/>
                </a:lnTo>
                <a:close/>
              </a:path>
            </a:pathLst>
          </a:custGeom>
          <a:blipFill rotWithShape="1">
            <a:blip r:embed="rId3">
              <a:alphaModFix amt="40000"/>
            </a:blip>
            <a:stretch>
              <a:fillRect b="0" l="0" r="0" t="0"/>
            </a:stretch>
          </a:blipFill>
          <a:ln>
            <a:noFill/>
          </a:ln>
        </p:spPr>
      </p:sp>
      <p:sp>
        <p:nvSpPr>
          <p:cNvPr id="173" name="Google Shape;173;g2cf93fc8466_3_51"/>
          <p:cNvSpPr/>
          <p:nvPr/>
        </p:nvSpPr>
        <p:spPr>
          <a:xfrm>
            <a:off x="0" y="7498148"/>
            <a:ext cx="1695820" cy="2819233"/>
          </a:xfrm>
          <a:custGeom>
            <a:rect b="b" l="l" r="r" t="t"/>
            <a:pathLst>
              <a:path extrusionOk="0" h="11165281" w="6522385">
                <a:moveTo>
                  <a:pt x="0" y="0"/>
                </a:moveTo>
                <a:lnTo>
                  <a:pt x="6522385" y="0"/>
                </a:lnTo>
                <a:lnTo>
                  <a:pt x="6522385" y="11165281"/>
                </a:lnTo>
                <a:lnTo>
                  <a:pt x="0" y="11165281"/>
                </a:lnTo>
                <a:lnTo>
                  <a:pt x="0" y="0"/>
                </a:lnTo>
                <a:close/>
              </a:path>
            </a:pathLst>
          </a:custGeom>
          <a:blipFill rotWithShape="1">
            <a:blip r:embed="rId4">
              <a:alphaModFix/>
            </a:blip>
            <a:stretch>
              <a:fillRect b="0" l="0" r="0" t="0"/>
            </a:stretch>
          </a:blipFill>
          <a:ln>
            <a:noFill/>
          </a:ln>
        </p:spPr>
      </p:sp>
      <p:sp>
        <p:nvSpPr>
          <p:cNvPr id="174" name="Google Shape;174;g2cf93fc8466_3_51"/>
          <p:cNvSpPr txBox="1"/>
          <p:nvPr/>
        </p:nvSpPr>
        <p:spPr>
          <a:xfrm>
            <a:off x="821530" y="333375"/>
            <a:ext cx="10559700" cy="10395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6753">
                <a:solidFill>
                  <a:srgbClr val="425B36"/>
                </a:solidFill>
                <a:latin typeface="Poppins SemiBold"/>
                <a:ea typeface="Poppins SemiBold"/>
                <a:cs typeface="Poppins SemiBold"/>
                <a:sym typeface="Poppins SemiBold"/>
              </a:rPr>
              <a:t>LSTM</a:t>
            </a:r>
            <a:endParaRPr>
              <a:solidFill>
                <a:srgbClr val="425B36"/>
              </a:solidFill>
            </a:endParaRPr>
          </a:p>
        </p:txBody>
      </p:sp>
      <p:sp>
        <p:nvSpPr>
          <p:cNvPr id="175" name="Google Shape;175;g2cf93fc8466_3_51"/>
          <p:cNvSpPr/>
          <p:nvPr/>
        </p:nvSpPr>
        <p:spPr>
          <a:xfrm rot="-3041424">
            <a:off x="14796604" y="-2477583"/>
            <a:ext cx="5724213" cy="5651360"/>
          </a:xfrm>
          <a:custGeom>
            <a:rect b="b" l="l" r="r" t="t"/>
            <a:pathLst>
              <a:path extrusionOk="0" h="5660388" w="5733358">
                <a:moveTo>
                  <a:pt x="0" y="0"/>
                </a:moveTo>
                <a:lnTo>
                  <a:pt x="5733358" y="0"/>
                </a:lnTo>
                <a:lnTo>
                  <a:pt x="5733358" y="5660387"/>
                </a:lnTo>
                <a:lnTo>
                  <a:pt x="0" y="5660387"/>
                </a:lnTo>
                <a:lnTo>
                  <a:pt x="0" y="0"/>
                </a:lnTo>
                <a:close/>
              </a:path>
            </a:pathLst>
          </a:custGeom>
          <a:blipFill rotWithShape="1">
            <a:blip r:embed="rId3">
              <a:alphaModFix amt="40000"/>
            </a:blip>
            <a:stretch>
              <a:fillRect b="0" l="0" r="0" t="0"/>
            </a:stretch>
          </a:blipFill>
          <a:ln>
            <a:noFill/>
          </a:ln>
        </p:spPr>
      </p:sp>
      <p:sp>
        <p:nvSpPr>
          <p:cNvPr id="176" name="Google Shape;176;g2cf93fc8466_3_51"/>
          <p:cNvSpPr/>
          <p:nvPr/>
        </p:nvSpPr>
        <p:spPr>
          <a:xfrm>
            <a:off x="1773416" y="1929196"/>
            <a:ext cx="887951" cy="1011909"/>
          </a:xfrm>
          <a:custGeom>
            <a:rect b="b" l="l" r="r" t="t"/>
            <a:pathLst>
              <a:path extrusionOk="0" h="1011909" w="887951">
                <a:moveTo>
                  <a:pt x="0" y="0"/>
                </a:moveTo>
                <a:lnTo>
                  <a:pt x="887950" y="0"/>
                </a:lnTo>
                <a:lnTo>
                  <a:pt x="887950" y="1011910"/>
                </a:lnTo>
                <a:lnTo>
                  <a:pt x="0" y="1011910"/>
                </a:lnTo>
                <a:lnTo>
                  <a:pt x="0" y="0"/>
                </a:lnTo>
                <a:close/>
              </a:path>
            </a:pathLst>
          </a:custGeom>
          <a:blipFill rotWithShape="1">
            <a:blip r:embed="rId5">
              <a:alphaModFix/>
            </a:blip>
            <a:stretch>
              <a:fillRect b="0" l="0" r="0" t="0"/>
            </a:stretch>
          </a:blipFill>
          <a:ln>
            <a:noFill/>
          </a:ln>
        </p:spPr>
      </p:sp>
      <p:sp>
        <p:nvSpPr>
          <p:cNvPr id="177" name="Google Shape;177;g2cf93fc8466_3_51"/>
          <p:cNvSpPr txBox="1"/>
          <p:nvPr/>
        </p:nvSpPr>
        <p:spPr>
          <a:xfrm>
            <a:off x="3587248" y="2204300"/>
            <a:ext cx="7173900" cy="4617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rPr b="1" lang="en-US" sz="3000">
                <a:solidFill>
                  <a:srgbClr val="FFFFFF"/>
                </a:solidFill>
                <a:latin typeface="Poppins"/>
                <a:ea typeface="Poppins"/>
                <a:cs typeface="Poppins"/>
                <a:sym typeface="Poppins"/>
              </a:rPr>
              <a:t>Hyperparameter Tuning</a:t>
            </a:r>
            <a:endParaRPr sz="2400"/>
          </a:p>
        </p:txBody>
      </p:sp>
      <p:grpSp>
        <p:nvGrpSpPr>
          <p:cNvPr id="178" name="Google Shape;178;g2cf93fc8466_3_51"/>
          <p:cNvGrpSpPr/>
          <p:nvPr/>
        </p:nvGrpSpPr>
        <p:grpSpPr>
          <a:xfrm>
            <a:off x="1496452" y="3605600"/>
            <a:ext cx="5965482" cy="5722603"/>
            <a:chOff x="0" y="-95250"/>
            <a:chExt cx="1353300" cy="1797300"/>
          </a:xfrm>
        </p:grpSpPr>
        <p:sp>
          <p:nvSpPr>
            <p:cNvPr id="179" name="Google Shape;179;g2cf93fc8466_3_51"/>
            <p:cNvSpPr/>
            <p:nvPr/>
          </p:nvSpPr>
          <p:spPr>
            <a:xfrm>
              <a:off x="0" y="0"/>
              <a:ext cx="1353264" cy="1701924"/>
            </a:xfrm>
            <a:custGeom>
              <a:rect b="b" l="l" r="r" t="t"/>
              <a:pathLst>
                <a:path extrusionOk="0" h="1701924" w="1353264">
                  <a:moveTo>
                    <a:pt x="76844" y="0"/>
                  </a:moveTo>
                  <a:lnTo>
                    <a:pt x="1276420" y="0"/>
                  </a:lnTo>
                  <a:cubicBezTo>
                    <a:pt x="1296800" y="0"/>
                    <a:pt x="1316346" y="8096"/>
                    <a:pt x="1330757" y="22507"/>
                  </a:cubicBezTo>
                  <a:cubicBezTo>
                    <a:pt x="1345168" y="36918"/>
                    <a:pt x="1353264" y="56464"/>
                    <a:pt x="1353264" y="76844"/>
                  </a:cubicBezTo>
                  <a:lnTo>
                    <a:pt x="1353264" y="1625080"/>
                  </a:lnTo>
                  <a:cubicBezTo>
                    <a:pt x="1353264" y="1645461"/>
                    <a:pt x="1345168" y="1665006"/>
                    <a:pt x="1330757" y="1679417"/>
                  </a:cubicBezTo>
                  <a:cubicBezTo>
                    <a:pt x="1316346" y="1693828"/>
                    <a:pt x="1296800" y="1701924"/>
                    <a:pt x="1276420" y="1701924"/>
                  </a:cubicBezTo>
                  <a:lnTo>
                    <a:pt x="76844" y="1701924"/>
                  </a:lnTo>
                  <a:cubicBezTo>
                    <a:pt x="56464" y="1701924"/>
                    <a:pt x="36918" y="1693828"/>
                    <a:pt x="22507" y="1679417"/>
                  </a:cubicBezTo>
                  <a:cubicBezTo>
                    <a:pt x="8096" y="1665006"/>
                    <a:pt x="0" y="1645461"/>
                    <a:pt x="0" y="1625080"/>
                  </a:cubicBezTo>
                  <a:lnTo>
                    <a:pt x="0" y="76844"/>
                  </a:lnTo>
                  <a:cubicBezTo>
                    <a:pt x="0" y="56464"/>
                    <a:pt x="8096" y="36918"/>
                    <a:pt x="22507" y="22507"/>
                  </a:cubicBezTo>
                  <a:cubicBezTo>
                    <a:pt x="36918" y="8096"/>
                    <a:pt x="56464" y="0"/>
                    <a:pt x="76844" y="0"/>
                  </a:cubicBezTo>
                  <a:close/>
                </a:path>
              </a:pathLst>
            </a:custGeom>
            <a:solidFill>
              <a:srgbClr val="83C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g2cf93fc8466_3_51"/>
            <p:cNvSpPr txBox="1"/>
            <p:nvPr/>
          </p:nvSpPr>
          <p:spPr>
            <a:xfrm>
              <a:off x="0" y="-95250"/>
              <a:ext cx="1353300" cy="1797300"/>
            </a:xfrm>
            <a:prstGeom prst="rect">
              <a:avLst/>
            </a:prstGeom>
            <a:noFill/>
            <a:ln>
              <a:noFill/>
            </a:ln>
          </p:spPr>
          <p:txBody>
            <a:bodyPr anchorCtr="0" anchor="ctr" bIns="50800" lIns="50800" spcFirstLastPara="1" rIns="50800" wrap="square" tIns="50800">
              <a:noAutofit/>
            </a:bodyPr>
            <a:lstStyle/>
            <a:p>
              <a:pPr indent="0" lvl="0" marL="0" marR="0" rtl="0" algn="ctr">
                <a:lnSpc>
                  <a:spcPct val="188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81" name="Google Shape;181;g2cf93fc8466_3_51"/>
          <p:cNvSpPr/>
          <p:nvPr/>
        </p:nvSpPr>
        <p:spPr>
          <a:xfrm>
            <a:off x="2484815" y="4737460"/>
            <a:ext cx="375904" cy="375904"/>
          </a:xfrm>
          <a:custGeom>
            <a:rect b="b" l="l" r="r" t="t"/>
            <a:pathLst>
              <a:path extrusionOk="0" h="375904" w="375904">
                <a:moveTo>
                  <a:pt x="0" y="0"/>
                </a:moveTo>
                <a:lnTo>
                  <a:pt x="375904" y="0"/>
                </a:lnTo>
                <a:lnTo>
                  <a:pt x="375904" y="375903"/>
                </a:lnTo>
                <a:lnTo>
                  <a:pt x="0" y="375903"/>
                </a:lnTo>
                <a:lnTo>
                  <a:pt x="0" y="0"/>
                </a:lnTo>
                <a:close/>
              </a:path>
            </a:pathLst>
          </a:custGeom>
          <a:blipFill rotWithShape="1">
            <a:blip r:embed="rId6">
              <a:alphaModFix/>
            </a:blip>
            <a:stretch>
              <a:fillRect b="0" l="0" r="0" t="0"/>
            </a:stretch>
          </a:blipFill>
          <a:ln>
            <a:noFill/>
          </a:ln>
        </p:spPr>
      </p:sp>
      <p:sp>
        <p:nvSpPr>
          <p:cNvPr id="182" name="Google Shape;182;g2cf93fc8466_3_51"/>
          <p:cNvSpPr/>
          <p:nvPr/>
        </p:nvSpPr>
        <p:spPr>
          <a:xfrm>
            <a:off x="2484815" y="6045822"/>
            <a:ext cx="375904" cy="375904"/>
          </a:xfrm>
          <a:custGeom>
            <a:rect b="b" l="l" r="r" t="t"/>
            <a:pathLst>
              <a:path extrusionOk="0" h="375904" w="375904">
                <a:moveTo>
                  <a:pt x="0" y="0"/>
                </a:moveTo>
                <a:lnTo>
                  <a:pt x="375904" y="0"/>
                </a:lnTo>
                <a:lnTo>
                  <a:pt x="375904" y="375903"/>
                </a:lnTo>
                <a:lnTo>
                  <a:pt x="0" y="375903"/>
                </a:lnTo>
                <a:lnTo>
                  <a:pt x="0" y="0"/>
                </a:lnTo>
                <a:close/>
              </a:path>
            </a:pathLst>
          </a:custGeom>
          <a:blipFill rotWithShape="1">
            <a:blip r:embed="rId6">
              <a:alphaModFix/>
            </a:blip>
            <a:stretch>
              <a:fillRect b="0" l="0" r="0" t="0"/>
            </a:stretch>
          </a:blipFill>
          <a:ln>
            <a:noFill/>
          </a:ln>
        </p:spPr>
      </p:sp>
      <p:sp>
        <p:nvSpPr>
          <p:cNvPr id="183" name="Google Shape;183;g2cf93fc8466_3_51"/>
          <p:cNvSpPr txBox="1"/>
          <p:nvPr/>
        </p:nvSpPr>
        <p:spPr>
          <a:xfrm>
            <a:off x="3065456" y="4756050"/>
            <a:ext cx="2338500" cy="384900"/>
          </a:xfrm>
          <a:prstGeom prst="rect">
            <a:avLst/>
          </a:prstGeom>
          <a:noFill/>
          <a:ln>
            <a:noFill/>
          </a:ln>
        </p:spPr>
        <p:txBody>
          <a:bodyPr anchorCtr="0" anchor="t" bIns="0" lIns="0" spcFirstLastPara="1" rIns="0" wrap="square" tIns="0">
            <a:spAutoFit/>
          </a:bodyPr>
          <a:lstStyle/>
          <a:p>
            <a:pPr indent="0" lvl="0" marL="0" rtl="0" algn="l">
              <a:lnSpc>
                <a:spcPct val="170000"/>
              </a:lnSpc>
              <a:spcBef>
                <a:spcPts val="0"/>
              </a:spcBef>
              <a:spcAft>
                <a:spcPts val="0"/>
              </a:spcAft>
              <a:buSzPts val="1100"/>
              <a:buNone/>
            </a:pPr>
            <a:r>
              <a:rPr lang="en-US" sz="2500">
                <a:solidFill>
                  <a:srgbClr val="FFFFFF"/>
                </a:solidFill>
                <a:latin typeface="Montserrat"/>
                <a:ea typeface="Montserrat"/>
                <a:cs typeface="Montserrat"/>
                <a:sym typeface="Montserrat"/>
              </a:rPr>
              <a:t>method: grid</a:t>
            </a:r>
            <a:endParaRPr sz="2500">
              <a:solidFill>
                <a:srgbClr val="FFFFFF"/>
              </a:solidFill>
              <a:latin typeface="Montserrat"/>
              <a:ea typeface="Montserrat"/>
              <a:cs typeface="Montserrat"/>
              <a:sym typeface="Montserrat"/>
            </a:endParaRPr>
          </a:p>
        </p:txBody>
      </p:sp>
      <p:sp>
        <p:nvSpPr>
          <p:cNvPr id="184" name="Google Shape;184;g2cf93fc8466_3_51"/>
          <p:cNvSpPr txBox="1"/>
          <p:nvPr/>
        </p:nvSpPr>
        <p:spPr>
          <a:xfrm>
            <a:off x="3065450" y="7498150"/>
            <a:ext cx="4675800" cy="384900"/>
          </a:xfrm>
          <a:prstGeom prst="rect">
            <a:avLst/>
          </a:prstGeom>
          <a:noFill/>
          <a:ln>
            <a:noFill/>
          </a:ln>
        </p:spPr>
        <p:txBody>
          <a:bodyPr anchorCtr="0" anchor="t" bIns="0" lIns="0" spcFirstLastPara="1" rIns="0" wrap="square" tIns="0">
            <a:spAutoFit/>
          </a:bodyPr>
          <a:lstStyle/>
          <a:p>
            <a:pPr indent="0" lvl="0" marL="0" rtl="0" algn="l">
              <a:lnSpc>
                <a:spcPct val="170000"/>
              </a:lnSpc>
              <a:spcBef>
                <a:spcPts val="0"/>
              </a:spcBef>
              <a:spcAft>
                <a:spcPts val="0"/>
              </a:spcAft>
              <a:buSzPts val="1100"/>
              <a:buNone/>
            </a:pPr>
            <a:r>
              <a:rPr lang="en-US" sz="2500">
                <a:solidFill>
                  <a:srgbClr val="FFFFFF"/>
                </a:solidFill>
                <a:latin typeface="Montserrat"/>
                <a:ea typeface="Montserrat"/>
                <a:cs typeface="Montserrat"/>
                <a:sym typeface="Montserrat"/>
              </a:rPr>
              <a:t>batch_size: [32, 64, 128]</a:t>
            </a:r>
            <a:endParaRPr sz="2500">
              <a:solidFill>
                <a:srgbClr val="FFFFFF"/>
              </a:solidFill>
              <a:latin typeface="Montserrat"/>
              <a:ea typeface="Montserrat"/>
              <a:cs typeface="Montserrat"/>
              <a:sym typeface="Montserrat"/>
            </a:endParaRPr>
          </a:p>
        </p:txBody>
      </p:sp>
      <p:sp>
        <p:nvSpPr>
          <p:cNvPr id="185" name="Google Shape;185;g2cf93fc8466_3_51"/>
          <p:cNvSpPr txBox="1"/>
          <p:nvPr/>
        </p:nvSpPr>
        <p:spPr>
          <a:xfrm>
            <a:off x="3065453" y="5947450"/>
            <a:ext cx="4542000" cy="1038900"/>
          </a:xfrm>
          <a:prstGeom prst="rect">
            <a:avLst/>
          </a:prstGeom>
          <a:noFill/>
          <a:ln>
            <a:noFill/>
          </a:ln>
        </p:spPr>
        <p:txBody>
          <a:bodyPr anchorCtr="0" anchor="t" bIns="0" lIns="0" spcFirstLastPara="1" rIns="0" wrap="square" tIns="0">
            <a:spAutoFit/>
          </a:bodyPr>
          <a:lstStyle/>
          <a:p>
            <a:pPr indent="0" lvl="0" marL="0" rtl="0" algn="l">
              <a:lnSpc>
                <a:spcPct val="170000"/>
              </a:lnSpc>
              <a:spcBef>
                <a:spcPts val="0"/>
              </a:spcBef>
              <a:spcAft>
                <a:spcPts val="0"/>
              </a:spcAft>
              <a:buSzPts val="1100"/>
              <a:buNone/>
            </a:pPr>
            <a:r>
              <a:rPr lang="en-US" sz="2500">
                <a:solidFill>
                  <a:srgbClr val="FFFFFF"/>
                </a:solidFill>
                <a:latin typeface="Montserrat"/>
                <a:ea typeface="Montserrat"/>
                <a:cs typeface="Montserrat"/>
                <a:sym typeface="Montserrat"/>
              </a:rPr>
              <a:t>learning_rate: [0.01, 0.001, 0.0001]</a:t>
            </a:r>
            <a:endParaRPr sz="2500">
              <a:solidFill>
                <a:srgbClr val="FFFFFF"/>
              </a:solidFill>
              <a:latin typeface="Montserrat"/>
              <a:ea typeface="Montserrat"/>
              <a:cs typeface="Montserrat"/>
              <a:sym typeface="Montserrat"/>
            </a:endParaRPr>
          </a:p>
        </p:txBody>
      </p:sp>
      <p:sp>
        <p:nvSpPr>
          <p:cNvPr id="186" name="Google Shape;186;g2cf93fc8466_3_51"/>
          <p:cNvSpPr/>
          <p:nvPr/>
        </p:nvSpPr>
        <p:spPr>
          <a:xfrm>
            <a:off x="2484815" y="7498148"/>
            <a:ext cx="375904" cy="375904"/>
          </a:xfrm>
          <a:custGeom>
            <a:rect b="b" l="l" r="r" t="t"/>
            <a:pathLst>
              <a:path extrusionOk="0" h="375904" w="375904">
                <a:moveTo>
                  <a:pt x="0" y="0"/>
                </a:moveTo>
                <a:lnTo>
                  <a:pt x="375904" y="0"/>
                </a:lnTo>
                <a:lnTo>
                  <a:pt x="375904" y="375903"/>
                </a:lnTo>
                <a:lnTo>
                  <a:pt x="0" y="375903"/>
                </a:lnTo>
                <a:lnTo>
                  <a:pt x="0" y="0"/>
                </a:lnTo>
                <a:close/>
              </a:path>
            </a:pathLst>
          </a:custGeom>
          <a:blipFill rotWithShape="1">
            <a:blip r:embed="rId6">
              <a:alphaModFix/>
            </a:blip>
            <a:stretch>
              <a:fillRect b="0" l="0" r="0" t="0"/>
            </a:stretch>
          </a:blipFill>
          <a:ln>
            <a:noFill/>
          </a:ln>
        </p:spPr>
      </p:sp>
      <p:pic>
        <p:nvPicPr>
          <p:cNvPr id="187" name="Google Shape;187;g2cf93fc8466_3_51"/>
          <p:cNvPicPr preferRelativeResize="0"/>
          <p:nvPr/>
        </p:nvPicPr>
        <p:blipFill>
          <a:blip r:embed="rId7">
            <a:alphaModFix/>
          </a:blip>
          <a:stretch>
            <a:fillRect/>
          </a:stretch>
        </p:blipFill>
        <p:spPr>
          <a:xfrm>
            <a:off x="8028088" y="3429000"/>
            <a:ext cx="4675800" cy="4354429"/>
          </a:xfrm>
          <a:prstGeom prst="rect">
            <a:avLst/>
          </a:prstGeom>
          <a:noFill/>
          <a:ln>
            <a:noFill/>
          </a:ln>
        </p:spPr>
      </p:pic>
      <p:pic>
        <p:nvPicPr>
          <p:cNvPr id="188" name="Google Shape;188;g2cf93fc8466_3_51"/>
          <p:cNvPicPr preferRelativeResize="0"/>
          <p:nvPr/>
        </p:nvPicPr>
        <p:blipFill>
          <a:blip r:embed="rId8">
            <a:alphaModFix/>
          </a:blip>
          <a:stretch>
            <a:fillRect/>
          </a:stretch>
        </p:blipFill>
        <p:spPr>
          <a:xfrm>
            <a:off x="12839525" y="3446355"/>
            <a:ext cx="4542000" cy="4510422"/>
          </a:xfrm>
          <a:prstGeom prst="rect">
            <a:avLst/>
          </a:prstGeom>
          <a:noFill/>
          <a:ln>
            <a:noFill/>
          </a:ln>
        </p:spPr>
      </p:pic>
      <p:sp>
        <p:nvSpPr>
          <p:cNvPr id="189" name="Google Shape;189;g2cf93fc8466_3_51"/>
          <p:cNvSpPr txBox="1"/>
          <p:nvPr/>
        </p:nvSpPr>
        <p:spPr>
          <a:xfrm>
            <a:off x="8433625" y="8042350"/>
            <a:ext cx="7998900" cy="2031300"/>
          </a:xfrm>
          <a:prstGeom prst="rect">
            <a:avLst/>
          </a:prstGeom>
          <a:noFill/>
          <a:ln>
            <a:noFill/>
          </a:ln>
        </p:spPr>
        <p:txBody>
          <a:bodyPr anchorCtr="0" anchor="t" bIns="0" lIns="0" spcFirstLastPara="1" rIns="0" wrap="square" tIns="0">
            <a:spAutoFit/>
          </a:bodyPr>
          <a:lstStyle/>
          <a:p>
            <a:pPr indent="0" lvl="0" marL="0" marR="0" rtl="0" algn="l">
              <a:lnSpc>
                <a:spcPct val="170023"/>
              </a:lnSpc>
              <a:spcBef>
                <a:spcPts val="0"/>
              </a:spcBef>
              <a:spcAft>
                <a:spcPts val="0"/>
              </a:spcAft>
              <a:buNone/>
            </a:pPr>
            <a:r>
              <a:rPr lang="en-US" sz="2999">
                <a:solidFill>
                  <a:srgbClr val="83C566"/>
                </a:solidFill>
                <a:latin typeface="Poppins SemiBold"/>
                <a:ea typeface="Poppins SemiBold"/>
                <a:cs typeface="Poppins SemiBold"/>
                <a:sym typeface="Poppins SemiBold"/>
              </a:rPr>
              <a:t>Best model:  sweep 2</a:t>
            </a:r>
            <a:endParaRPr sz="2999">
              <a:solidFill>
                <a:srgbClr val="83C566"/>
              </a:solidFill>
              <a:latin typeface="Poppins SemiBold"/>
              <a:ea typeface="Poppins SemiBold"/>
              <a:cs typeface="Poppins SemiBold"/>
              <a:sym typeface="Poppins SemiBold"/>
            </a:endParaRPr>
          </a:p>
          <a:p>
            <a:pPr indent="0" lvl="0" marL="0" marR="0" rtl="0" algn="l">
              <a:lnSpc>
                <a:spcPct val="170023"/>
              </a:lnSpc>
              <a:spcBef>
                <a:spcPts val="0"/>
              </a:spcBef>
              <a:spcAft>
                <a:spcPts val="0"/>
              </a:spcAft>
              <a:buNone/>
            </a:pPr>
            <a:r>
              <a:rPr lang="en-US" sz="2999">
                <a:solidFill>
                  <a:srgbClr val="83C566"/>
                </a:solidFill>
                <a:latin typeface="Poppins SemiBold"/>
                <a:ea typeface="Poppins SemiBold"/>
                <a:cs typeface="Poppins SemiBold"/>
                <a:sym typeface="Poppins SemiBold"/>
              </a:rPr>
              <a:t>learning_rate =0.001, Batch_size=32         Val_MAE=3.869, Val_loss:24.329</a:t>
            </a:r>
            <a:endParaRPr sz="2999">
              <a:solidFill>
                <a:srgbClr val="83C566"/>
              </a:solidFill>
              <a:latin typeface="Poppins SemiBold"/>
              <a:ea typeface="Poppins SemiBold"/>
              <a:cs typeface="Poppins SemiBold"/>
              <a:sym typeface="Poppins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2cf93fc8466_3_28"/>
          <p:cNvSpPr/>
          <p:nvPr/>
        </p:nvSpPr>
        <p:spPr>
          <a:xfrm>
            <a:off x="2879922" y="7962716"/>
            <a:ext cx="375904" cy="375904"/>
          </a:xfrm>
          <a:custGeom>
            <a:rect b="b" l="l" r="r" t="t"/>
            <a:pathLst>
              <a:path extrusionOk="0" h="375904" w="375904">
                <a:moveTo>
                  <a:pt x="0" y="0"/>
                </a:moveTo>
                <a:lnTo>
                  <a:pt x="375904" y="0"/>
                </a:lnTo>
                <a:lnTo>
                  <a:pt x="375904" y="375903"/>
                </a:lnTo>
                <a:lnTo>
                  <a:pt x="0" y="375903"/>
                </a:lnTo>
                <a:lnTo>
                  <a:pt x="0" y="0"/>
                </a:lnTo>
                <a:close/>
              </a:path>
            </a:pathLst>
          </a:custGeom>
          <a:blipFill rotWithShape="1">
            <a:blip r:embed="rId3">
              <a:alphaModFix/>
            </a:blip>
            <a:stretch>
              <a:fillRect b="0" l="0" r="0" t="0"/>
            </a:stretch>
          </a:blipFill>
          <a:ln>
            <a:noFill/>
          </a:ln>
        </p:spPr>
      </p:sp>
      <p:sp>
        <p:nvSpPr>
          <p:cNvPr id="195" name="Google Shape;195;g2cf93fc8466_3_28"/>
          <p:cNvSpPr/>
          <p:nvPr/>
        </p:nvSpPr>
        <p:spPr>
          <a:xfrm>
            <a:off x="7482126" y="7962716"/>
            <a:ext cx="375904" cy="375904"/>
          </a:xfrm>
          <a:custGeom>
            <a:rect b="b" l="l" r="r" t="t"/>
            <a:pathLst>
              <a:path extrusionOk="0" h="375904" w="375904">
                <a:moveTo>
                  <a:pt x="0" y="0"/>
                </a:moveTo>
                <a:lnTo>
                  <a:pt x="375904" y="0"/>
                </a:lnTo>
                <a:lnTo>
                  <a:pt x="375904" y="375903"/>
                </a:lnTo>
                <a:lnTo>
                  <a:pt x="0" y="375903"/>
                </a:lnTo>
                <a:lnTo>
                  <a:pt x="0" y="0"/>
                </a:lnTo>
                <a:close/>
              </a:path>
            </a:pathLst>
          </a:custGeom>
          <a:blipFill rotWithShape="1">
            <a:blip r:embed="rId3">
              <a:alphaModFix/>
            </a:blip>
            <a:stretch>
              <a:fillRect b="0" l="0" r="0" t="0"/>
            </a:stretch>
          </a:blipFill>
          <a:ln>
            <a:noFill/>
          </a:ln>
        </p:spPr>
      </p:sp>
      <p:sp>
        <p:nvSpPr>
          <p:cNvPr id="196" name="Google Shape;196;g2cf93fc8466_3_28"/>
          <p:cNvSpPr/>
          <p:nvPr/>
        </p:nvSpPr>
        <p:spPr>
          <a:xfrm>
            <a:off x="12465673" y="7962716"/>
            <a:ext cx="375904" cy="375904"/>
          </a:xfrm>
          <a:custGeom>
            <a:rect b="b" l="l" r="r" t="t"/>
            <a:pathLst>
              <a:path extrusionOk="0" h="375904" w="375904">
                <a:moveTo>
                  <a:pt x="0" y="0"/>
                </a:moveTo>
                <a:lnTo>
                  <a:pt x="375904" y="0"/>
                </a:lnTo>
                <a:lnTo>
                  <a:pt x="375904" y="375903"/>
                </a:lnTo>
                <a:lnTo>
                  <a:pt x="0" y="375903"/>
                </a:lnTo>
                <a:lnTo>
                  <a:pt x="0" y="0"/>
                </a:lnTo>
                <a:close/>
              </a:path>
            </a:pathLst>
          </a:custGeom>
          <a:blipFill rotWithShape="1">
            <a:blip r:embed="rId3">
              <a:alphaModFix/>
            </a:blip>
            <a:stretch>
              <a:fillRect b="0" l="0" r="0" t="0"/>
            </a:stretch>
          </a:blipFill>
          <a:ln>
            <a:noFill/>
          </a:ln>
        </p:spPr>
      </p:sp>
      <p:sp>
        <p:nvSpPr>
          <p:cNvPr id="197" name="Google Shape;197;g2cf93fc8466_3_28"/>
          <p:cNvSpPr/>
          <p:nvPr/>
        </p:nvSpPr>
        <p:spPr>
          <a:xfrm>
            <a:off x="5673100" y="-3606525"/>
            <a:ext cx="6684710" cy="5941035"/>
          </a:xfrm>
          <a:custGeom>
            <a:rect b="b" l="l" r="r" t="t"/>
            <a:pathLst>
              <a:path extrusionOk="0" h="8769056" w="9866730">
                <a:moveTo>
                  <a:pt x="0" y="0"/>
                </a:moveTo>
                <a:lnTo>
                  <a:pt x="9866730" y="0"/>
                </a:lnTo>
                <a:lnTo>
                  <a:pt x="9866730" y="8769056"/>
                </a:lnTo>
                <a:lnTo>
                  <a:pt x="0" y="8769056"/>
                </a:lnTo>
                <a:lnTo>
                  <a:pt x="0" y="0"/>
                </a:lnTo>
                <a:close/>
              </a:path>
            </a:pathLst>
          </a:custGeom>
          <a:blipFill rotWithShape="1">
            <a:blip r:embed="rId4">
              <a:alphaModFix/>
            </a:blip>
            <a:stretch>
              <a:fillRect b="0" l="0" r="0" t="0"/>
            </a:stretch>
          </a:blipFill>
          <a:ln>
            <a:noFill/>
          </a:ln>
        </p:spPr>
      </p:sp>
      <p:sp>
        <p:nvSpPr>
          <p:cNvPr id="198" name="Google Shape;198;g2cf93fc8466_3_28"/>
          <p:cNvSpPr txBox="1"/>
          <p:nvPr/>
        </p:nvSpPr>
        <p:spPr>
          <a:xfrm>
            <a:off x="3474335" y="7669592"/>
            <a:ext cx="3010500" cy="982200"/>
          </a:xfrm>
          <a:prstGeom prst="rect">
            <a:avLst/>
          </a:prstGeom>
          <a:noFill/>
          <a:ln>
            <a:noFill/>
          </a:ln>
        </p:spPr>
        <p:txBody>
          <a:bodyPr anchorCtr="0" anchor="t" bIns="0" lIns="0" spcFirstLastPara="1" rIns="0" wrap="square" tIns="0">
            <a:spAutoFit/>
          </a:bodyPr>
          <a:lstStyle/>
          <a:p>
            <a:pPr indent="0" lvl="0" marL="0" marR="0" rtl="0" algn="l">
              <a:lnSpc>
                <a:spcPct val="128009"/>
              </a:lnSpc>
              <a:spcBef>
                <a:spcPts val="0"/>
              </a:spcBef>
              <a:spcAft>
                <a:spcPts val="0"/>
              </a:spcAft>
              <a:buNone/>
            </a:pPr>
            <a:r>
              <a:rPr b="0" i="0" lang="en-US" sz="2799" u="none" cap="none" strike="noStrike">
                <a:solidFill>
                  <a:srgbClr val="FFFFFF"/>
                </a:solidFill>
                <a:latin typeface="Poppins SemiBold"/>
                <a:ea typeface="Poppins SemiBold"/>
                <a:cs typeface="Poppins SemiBold"/>
                <a:sym typeface="Poppins SemiBold"/>
              </a:rPr>
              <a:t>Initial </a:t>
            </a:r>
            <a:endParaRPr/>
          </a:p>
          <a:p>
            <a:pPr indent="0" lvl="0" marL="0" marR="0" rtl="0" algn="l">
              <a:lnSpc>
                <a:spcPct val="128009"/>
              </a:lnSpc>
              <a:spcBef>
                <a:spcPts val="0"/>
              </a:spcBef>
              <a:spcAft>
                <a:spcPts val="0"/>
              </a:spcAft>
              <a:buNone/>
            </a:pPr>
            <a:r>
              <a:rPr b="0" i="0" lang="en-US" sz="2799" u="none" cap="none" strike="noStrike">
                <a:solidFill>
                  <a:srgbClr val="FFFFFF"/>
                </a:solidFill>
                <a:latin typeface="Poppins SemiBold"/>
                <a:ea typeface="Poppins SemiBold"/>
                <a:cs typeface="Poppins SemiBold"/>
                <a:sym typeface="Poppins SemiBold"/>
              </a:rPr>
              <a:t>Research</a:t>
            </a:r>
            <a:endParaRPr/>
          </a:p>
        </p:txBody>
      </p:sp>
      <p:sp>
        <p:nvSpPr>
          <p:cNvPr id="199" name="Google Shape;199;g2cf93fc8466_3_28"/>
          <p:cNvSpPr txBox="1"/>
          <p:nvPr/>
        </p:nvSpPr>
        <p:spPr>
          <a:xfrm>
            <a:off x="8076539" y="7669592"/>
            <a:ext cx="3010500" cy="982200"/>
          </a:xfrm>
          <a:prstGeom prst="rect">
            <a:avLst/>
          </a:prstGeom>
          <a:noFill/>
          <a:ln>
            <a:noFill/>
          </a:ln>
        </p:spPr>
        <p:txBody>
          <a:bodyPr anchorCtr="0" anchor="t" bIns="0" lIns="0" spcFirstLastPara="1" rIns="0" wrap="square" tIns="0">
            <a:spAutoFit/>
          </a:bodyPr>
          <a:lstStyle/>
          <a:p>
            <a:pPr indent="0" lvl="0" marL="0" marR="0" rtl="0" algn="l">
              <a:lnSpc>
                <a:spcPct val="128009"/>
              </a:lnSpc>
              <a:spcBef>
                <a:spcPts val="0"/>
              </a:spcBef>
              <a:spcAft>
                <a:spcPts val="0"/>
              </a:spcAft>
              <a:buNone/>
            </a:pPr>
            <a:r>
              <a:rPr b="0" i="0" lang="en-US" sz="2799" u="none" cap="none" strike="noStrike">
                <a:solidFill>
                  <a:srgbClr val="FFFFFF"/>
                </a:solidFill>
                <a:latin typeface="Poppins SemiBold"/>
                <a:ea typeface="Poppins SemiBold"/>
                <a:cs typeface="Poppins SemiBold"/>
                <a:sym typeface="Poppins SemiBold"/>
              </a:rPr>
              <a:t>Seeding</a:t>
            </a:r>
            <a:endParaRPr/>
          </a:p>
          <a:p>
            <a:pPr indent="0" lvl="0" marL="0" marR="0" rtl="0" algn="l">
              <a:lnSpc>
                <a:spcPct val="128009"/>
              </a:lnSpc>
              <a:spcBef>
                <a:spcPts val="0"/>
              </a:spcBef>
              <a:spcAft>
                <a:spcPts val="0"/>
              </a:spcAft>
              <a:buNone/>
            </a:pPr>
            <a:r>
              <a:rPr b="0" i="0" lang="en-US" sz="2799" u="none" cap="none" strike="noStrike">
                <a:solidFill>
                  <a:srgbClr val="FFFFFF"/>
                </a:solidFill>
                <a:latin typeface="Poppins SemiBold"/>
                <a:ea typeface="Poppins SemiBold"/>
                <a:cs typeface="Poppins SemiBold"/>
                <a:sym typeface="Poppins SemiBold"/>
              </a:rPr>
              <a:t>Companies</a:t>
            </a:r>
            <a:endParaRPr/>
          </a:p>
        </p:txBody>
      </p:sp>
      <p:sp>
        <p:nvSpPr>
          <p:cNvPr id="200" name="Google Shape;200;g2cf93fc8466_3_28"/>
          <p:cNvSpPr txBox="1"/>
          <p:nvPr/>
        </p:nvSpPr>
        <p:spPr>
          <a:xfrm>
            <a:off x="13060086" y="7669592"/>
            <a:ext cx="3010500" cy="982200"/>
          </a:xfrm>
          <a:prstGeom prst="rect">
            <a:avLst/>
          </a:prstGeom>
          <a:noFill/>
          <a:ln>
            <a:noFill/>
          </a:ln>
        </p:spPr>
        <p:txBody>
          <a:bodyPr anchorCtr="0" anchor="t" bIns="0" lIns="0" spcFirstLastPara="1" rIns="0" wrap="square" tIns="0">
            <a:spAutoFit/>
          </a:bodyPr>
          <a:lstStyle/>
          <a:p>
            <a:pPr indent="0" lvl="0" marL="0" marR="0" rtl="0" algn="l">
              <a:lnSpc>
                <a:spcPct val="128009"/>
              </a:lnSpc>
              <a:spcBef>
                <a:spcPts val="0"/>
              </a:spcBef>
              <a:spcAft>
                <a:spcPts val="0"/>
              </a:spcAft>
              <a:buNone/>
            </a:pPr>
            <a:r>
              <a:rPr b="0" i="0" lang="en-US" sz="2799" u="none" cap="none" strike="noStrike">
                <a:solidFill>
                  <a:srgbClr val="FFFFFF"/>
                </a:solidFill>
                <a:latin typeface="Poppins SemiBold"/>
                <a:ea typeface="Poppins SemiBold"/>
                <a:cs typeface="Poppins SemiBold"/>
                <a:sym typeface="Poppins SemiBold"/>
              </a:rPr>
              <a:t>Company Analysis</a:t>
            </a:r>
            <a:endParaRPr/>
          </a:p>
        </p:txBody>
      </p:sp>
      <p:sp>
        <p:nvSpPr>
          <p:cNvPr id="201" name="Google Shape;201;g2cf93fc8466_3_28"/>
          <p:cNvSpPr/>
          <p:nvPr/>
        </p:nvSpPr>
        <p:spPr>
          <a:xfrm rot="-7996595">
            <a:off x="-2502813" y="-2661644"/>
            <a:ext cx="5729003" cy="5656088"/>
          </a:xfrm>
          <a:custGeom>
            <a:rect b="b" l="l" r="r" t="t"/>
            <a:pathLst>
              <a:path extrusionOk="0" h="5660388" w="5733358">
                <a:moveTo>
                  <a:pt x="0" y="0"/>
                </a:moveTo>
                <a:lnTo>
                  <a:pt x="5733358" y="0"/>
                </a:lnTo>
                <a:lnTo>
                  <a:pt x="5733358" y="5660388"/>
                </a:lnTo>
                <a:lnTo>
                  <a:pt x="0" y="5660388"/>
                </a:lnTo>
                <a:lnTo>
                  <a:pt x="0" y="0"/>
                </a:lnTo>
                <a:close/>
              </a:path>
            </a:pathLst>
          </a:custGeom>
          <a:blipFill rotWithShape="1">
            <a:blip r:embed="rId5">
              <a:alphaModFix amt="40000"/>
            </a:blip>
            <a:stretch>
              <a:fillRect b="0" l="0" r="0" t="0"/>
            </a:stretch>
          </a:blipFill>
          <a:ln>
            <a:noFill/>
          </a:ln>
        </p:spPr>
      </p:sp>
      <p:sp>
        <p:nvSpPr>
          <p:cNvPr id="202" name="Google Shape;202;g2cf93fc8466_3_28"/>
          <p:cNvSpPr/>
          <p:nvPr/>
        </p:nvSpPr>
        <p:spPr>
          <a:xfrm rot="-9680315">
            <a:off x="14833537" y="-1210069"/>
            <a:ext cx="5733806" cy="5660830"/>
          </a:xfrm>
          <a:custGeom>
            <a:rect b="b" l="l" r="r" t="t"/>
            <a:pathLst>
              <a:path extrusionOk="0" h="5660388" w="5733358">
                <a:moveTo>
                  <a:pt x="0" y="0"/>
                </a:moveTo>
                <a:lnTo>
                  <a:pt x="5733358" y="0"/>
                </a:lnTo>
                <a:lnTo>
                  <a:pt x="5733358" y="5660388"/>
                </a:lnTo>
                <a:lnTo>
                  <a:pt x="0" y="5660388"/>
                </a:lnTo>
                <a:lnTo>
                  <a:pt x="0" y="0"/>
                </a:lnTo>
                <a:close/>
              </a:path>
            </a:pathLst>
          </a:custGeom>
          <a:blipFill rotWithShape="1">
            <a:blip r:embed="rId5">
              <a:alphaModFix amt="40000"/>
            </a:blip>
            <a:stretch>
              <a:fillRect b="0" l="0" r="0" t="0"/>
            </a:stretch>
          </a:blipFill>
          <a:ln>
            <a:noFill/>
          </a:ln>
        </p:spPr>
      </p:sp>
      <p:sp>
        <p:nvSpPr>
          <p:cNvPr id="203" name="Google Shape;203;g2cf93fc8466_3_28"/>
          <p:cNvSpPr txBox="1"/>
          <p:nvPr/>
        </p:nvSpPr>
        <p:spPr>
          <a:xfrm>
            <a:off x="1645125" y="8338625"/>
            <a:ext cx="8232600" cy="461700"/>
          </a:xfrm>
          <a:prstGeom prst="rect">
            <a:avLst/>
          </a:prstGeom>
          <a:noFill/>
          <a:ln>
            <a:noFill/>
          </a:ln>
        </p:spPr>
        <p:txBody>
          <a:bodyPr anchorCtr="0" anchor="t" bIns="0" lIns="0" spcFirstLastPara="1" rIns="0" wrap="square" tIns="0">
            <a:spAutoFit/>
          </a:bodyPr>
          <a:lstStyle/>
          <a:p>
            <a:pPr indent="0" lvl="0" marL="0" marR="0" rtl="0" algn="l">
              <a:lnSpc>
                <a:spcPct val="170023"/>
              </a:lnSpc>
              <a:spcBef>
                <a:spcPts val="0"/>
              </a:spcBef>
              <a:spcAft>
                <a:spcPts val="0"/>
              </a:spcAft>
              <a:buNone/>
            </a:pPr>
            <a:r>
              <a:rPr lang="en-US" sz="2999">
                <a:solidFill>
                  <a:srgbClr val="83C566"/>
                </a:solidFill>
                <a:latin typeface="Poppins SemiBold"/>
                <a:ea typeface="Poppins SemiBold"/>
                <a:cs typeface="Poppins SemiBold"/>
                <a:sym typeface="Poppins SemiBold"/>
              </a:rPr>
              <a:t>      test_MAE=</a:t>
            </a:r>
            <a:r>
              <a:rPr lang="en-US" sz="2999">
                <a:solidFill>
                  <a:srgbClr val="83C566"/>
                </a:solidFill>
                <a:latin typeface="Poppins SemiBold"/>
                <a:ea typeface="Poppins SemiBold"/>
                <a:cs typeface="Poppins SemiBold"/>
                <a:sym typeface="Poppins SemiBold"/>
              </a:rPr>
              <a:t>29.914，r^2=0.63</a:t>
            </a:r>
            <a:endParaRPr sz="2999">
              <a:solidFill>
                <a:srgbClr val="83C566"/>
              </a:solidFill>
              <a:latin typeface="Poppins SemiBold"/>
              <a:ea typeface="Poppins SemiBold"/>
              <a:cs typeface="Poppins SemiBold"/>
              <a:sym typeface="Poppins SemiBold"/>
            </a:endParaRPr>
          </a:p>
        </p:txBody>
      </p:sp>
      <p:pic>
        <p:nvPicPr>
          <p:cNvPr id="204" name="Google Shape;204;g2cf93fc8466_3_28"/>
          <p:cNvPicPr preferRelativeResize="0"/>
          <p:nvPr/>
        </p:nvPicPr>
        <p:blipFill>
          <a:blip r:embed="rId6">
            <a:alphaModFix/>
          </a:blip>
          <a:stretch>
            <a:fillRect/>
          </a:stretch>
        </p:blipFill>
        <p:spPr>
          <a:xfrm>
            <a:off x="904275" y="3159216"/>
            <a:ext cx="16619923" cy="451038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grpSp>
        <p:nvGrpSpPr>
          <p:cNvPr id="209" name="Google Shape;209;p4"/>
          <p:cNvGrpSpPr/>
          <p:nvPr/>
        </p:nvGrpSpPr>
        <p:grpSpPr>
          <a:xfrm>
            <a:off x="-1786224" y="9720977"/>
            <a:ext cx="5758720" cy="2146217"/>
            <a:chOff x="0" y="-95250"/>
            <a:chExt cx="2383576" cy="888335"/>
          </a:xfrm>
        </p:grpSpPr>
        <p:sp>
          <p:nvSpPr>
            <p:cNvPr id="210" name="Google Shape;210;p4"/>
            <p:cNvSpPr/>
            <p:nvPr/>
          </p:nvSpPr>
          <p:spPr>
            <a:xfrm>
              <a:off x="0" y="0"/>
              <a:ext cx="2383576" cy="793085"/>
            </a:xfrm>
            <a:custGeom>
              <a:rect b="b" l="l" r="r" t="t"/>
              <a:pathLst>
                <a:path extrusionOk="0" h="793085" w="2383576">
                  <a:moveTo>
                    <a:pt x="43628" y="0"/>
                  </a:moveTo>
                  <a:lnTo>
                    <a:pt x="2339949" y="0"/>
                  </a:lnTo>
                  <a:cubicBezTo>
                    <a:pt x="2364043" y="0"/>
                    <a:pt x="2383576" y="19533"/>
                    <a:pt x="2383576" y="43628"/>
                  </a:cubicBezTo>
                  <a:lnTo>
                    <a:pt x="2383576" y="749457"/>
                  </a:lnTo>
                  <a:cubicBezTo>
                    <a:pt x="2383576" y="773552"/>
                    <a:pt x="2364043" y="793085"/>
                    <a:pt x="2339949" y="793085"/>
                  </a:cubicBezTo>
                  <a:lnTo>
                    <a:pt x="43628" y="793085"/>
                  </a:lnTo>
                  <a:cubicBezTo>
                    <a:pt x="32057" y="793085"/>
                    <a:pt x="20960" y="788488"/>
                    <a:pt x="12778" y="780306"/>
                  </a:cubicBezTo>
                  <a:cubicBezTo>
                    <a:pt x="4596" y="772125"/>
                    <a:pt x="0" y="761028"/>
                    <a:pt x="0" y="749457"/>
                  </a:cubicBezTo>
                  <a:lnTo>
                    <a:pt x="0" y="43628"/>
                  </a:lnTo>
                  <a:cubicBezTo>
                    <a:pt x="0" y="19533"/>
                    <a:pt x="19533" y="0"/>
                    <a:pt x="43628" y="0"/>
                  </a:cubicBezTo>
                  <a:close/>
                </a:path>
              </a:pathLst>
            </a:custGeom>
            <a:solidFill>
              <a:srgbClr val="83C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txBox="1"/>
            <p:nvPr/>
          </p:nvSpPr>
          <p:spPr>
            <a:xfrm>
              <a:off x="0" y="-95250"/>
              <a:ext cx="2383576" cy="888335"/>
            </a:xfrm>
            <a:prstGeom prst="rect">
              <a:avLst/>
            </a:prstGeom>
            <a:noFill/>
            <a:ln>
              <a:noFill/>
            </a:ln>
          </p:spPr>
          <p:txBody>
            <a:bodyPr anchorCtr="0" anchor="ctr" bIns="50800" lIns="50800" spcFirstLastPara="1" rIns="50800" wrap="square" tIns="50800">
              <a:noAutofit/>
            </a:bodyPr>
            <a:lstStyle/>
            <a:p>
              <a:pPr indent="0" lvl="0" marL="0" marR="0" rtl="0" algn="ctr">
                <a:lnSpc>
                  <a:spcPct val="188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12" name="Google Shape;212;p4"/>
          <p:cNvSpPr/>
          <p:nvPr/>
        </p:nvSpPr>
        <p:spPr>
          <a:xfrm>
            <a:off x="82284" y="5186948"/>
            <a:ext cx="3534742" cy="5246370"/>
          </a:xfrm>
          <a:custGeom>
            <a:rect b="b" l="l" r="r" t="t"/>
            <a:pathLst>
              <a:path extrusionOk="0" h="8229600" w="5544693">
                <a:moveTo>
                  <a:pt x="0" y="0"/>
                </a:moveTo>
                <a:lnTo>
                  <a:pt x="5544693" y="0"/>
                </a:lnTo>
                <a:lnTo>
                  <a:pt x="5544693" y="8229600"/>
                </a:lnTo>
                <a:lnTo>
                  <a:pt x="0" y="8229600"/>
                </a:lnTo>
                <a:lnTo>
                  <a:pt x="0" y="0"/>
                </a:lnTo>
                <a:close/>
              </a:path>
            </a:pathLst>
          </a:custGeom>
          <a:blipFill rotWithShape="1">
            <a:blip r:embed="rId3">
              <a:alphaModFix/>
            </a:blip>
            <a:stretch>
              <a:fillRect b="0" l="0" r="0" t="0"/>
            </a:stretch>
          </a:blipFill>
          <a:ln>
            <a:noFill/>
          </a:ln>
        </p:spPr>
      </p:sp>
      <p:sp>
        <p:nvSpPr>
          <p:cNvPr id="213" name="Google Shape;213;p4"/>
          <p:cNvSpPr txBox="1"/>
          <p:nvPr/>
        </p:nvSpPr>
        <p:spPr>
          <a:xfrm>
            <a:off x="5132840" y="992050"/>
            <a:ext cx="8022300" cy="10395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6753">
                <a:solidFill>
                  <a:srgbClr val="425B36"/>
                </a:solidFill>
                <a:latin typeface="Poppins SemiBold"/>
                <a:ea typeface="Poppins SemiBold"/>
                <a:cs typeface="Poppins SemiBold"/>
                <a:sym typeface="Poppins SemiBold"/>
              </a:rPr>
              <a:t>Transfer Learning</a:t>
            </a:r>
            <a:endParaRPr>
              <a:solidFill>
                <a:srgbClr val="425B36"/>
              </a:solidFill>
            </a:endParaRPr>
          </a:p>
        </p:txBody>
      </p:sp>
      <p:sp>
        <p:nvSpPr>
          <p:cNvPr id="214" name="Google Shape;214;p4"/>
          <p:cNvSpPr txBox="1"/>
          <p:nvPr/>
        </p:nvSpPr>
        <p:spPr>
          <a:xfrm>
            <a:off x="8903265" y="5048250"/>
            <a:ext cx="67245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sp>
        <p:nvSpPr>
          <p:cNvPr id="215" name="Google Shape;215;p4"/>
          <p:cNvSpPr txBox="1"/>
          <p:nvPr/>
        </p:nvSpPr>
        <p:spPr>
          <a:xfrm>
            <a:off x="8903265" y="8861426"/>
            <a:ext cx="47631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sp>
        <p:nvSpPr>
          <p:cNvPr id="216" name="Google Shape;216;p4"/>
          <p:cNvSpPr/>
          <p:nvPr/>
        </p:nvSpPr>
        <p:spPr>
          <a:xfrm rot="-5060170">
            <a:off x="13303287" y="5559992"/>
            <a:ext cx="7912025" cy="7811327"/>
          </a:xfrm>
          <a:custGeom>
            <a:rect b="b" l="l" r="r" t="t"/>
            <a:pathLst>
              <a:path extrusionOk="0" h="7811327" w="7912025">
                <a:moveTo>
                  <a:pt x="0" y="0"/>
                </a:moveTo>
                <a:lnTo>
                  <a:pt x="7912026" y="0"/>
                </a:lnTo>
                <a:lnTo>
                  <a:pt x="7912026" y="7811326"/>
                </a:lnTo>
                <a:lnTo>
                  <a:pt x="0" y="7811326"/>
                </a:lnTo>
                <a:lnTo>
                  <a:pt x="0" y="0"/>
                </a:lnTo>
                <a:close/>
              </a:path>
            </a:pathLst>
          </a:custGeom>
          <a:blipFill rotWithShape="1">
            <a:blip r:embed="rId4">
              <a:alphaModFix amt="40000"/>
            </a:blip>
            <a:stretch>
              <a:fillRect b="0" l="0" r="0" t="0"/>
            </a:stretch>
          </a:blipFill>
          <a:ln>
            <a:noFill/>
          </a:ln>
        </p:spPr>
      </p:sp>
      <p:sp>
        <p:nvSpPr>
          <p:cNvPr id="217" name="Google Shape;217;p4"/>
          <p:cNvSpPr/>
          <p:nvPr/>
        </p:nvSpPr>
        <p:spPr>
          <a:xfrm rot="-9351267">
            <a:off x="-1754123" y="-756760"/>
            <a:ext cx="3644179" cy="3597799"/>
          </a:xfrm>
          <a:custGeom>
            <a:rect b="b" l="l" r="r" t="t"/>
            <a:pathLst>
              <a:path extrusionOk="0" h="5660388" w="5733358">
                <a:moveTo>
                  <a:pt x="0" y="0"/>
                </a:moveTo>
                <a:lnTo>
                  <a:pt x="5733358" y="0"/>
                </a:lnTo>
                <a:lnTo>
                  <a:pt x="5733358" y="5660388"/>
                </a:lnTo>
                <a:lnTo>
                  <a:pt x="0" y="5660388"/>
                </a:lnTo>
                <a:lnTo>
                  <a:pt x="0" y="0"/>
                </a:lnTo>
                <a:close/>
              </a:path>
            </a:pathLst>
          </a:custGeom>
          <a:blipFill rotWithShape="1">
            <a:blip r:embed="rId4">
              <a:alphaModFix amt="40000"/>
            </a:blip>
            <a:stretch>
              <a:fillRect b="0" l="0" r="0" t="0"/>
            </a:stretch>
          </a:blipFill>
          <a:ln>
            <a:noFill/>
          </a:ln>
        </p:spPr>
      </p:sp>
      <p:sp>
        <p:nvSpPr>
          <p:cNvPr id="218" name="Google Shape;218;p4"/>
          <p:cNvSpPr txBox="1"/>
          <p:nvPr/>
        </p:nvSpPr>
        <p:spPr>
          <a:xfrm>
            <a:off x="9748200" y="3429000"/>
            <a:ext cx="5544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p>
        </p:txBody>
      </p:sp>
      <p:pic>
        <p:nvPicPr>
          <p:cNvPr id="219" name="Google Shape;219;p4"/>
          <p:cNvPicPr preferRelativeResize="0"/>
          <p:nvPr/>
        </p:nvPicPr>
        <p:blipFill>
          <a:blip r:embed="rId5">
            <a:alphaModFix/>
          </a:blip>
          <a:stretch>
            <a:fillRect/>
          </a:stretch>
        </p:blipFill>
        <p:spPr>
          <a:xfrm>
            <a:off x="4802065" y="2592359"/>
            <a:ext cx="9050201" cy="648445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grpSp>
        <p:nvGrpSpPr>
          <p:cNvPr id="224" name="Google Shape;224;g2cf93fc8466_0_172"/>
          <p:cNvGrpSpPr/>
          <p:nvPr/>
        </p:nvGrpSpPr>
        <p:grpSpPr>
          <a:xfrm>
            <a:off x="-1786224" y="9720977"/>
            <a:ext cx="5758720" cy="2146217"/>
            <a:chOff x="0" y="-95250"/>
            <a:chExt cx="2383576" cy="888335"/>
          </a:xfrm>
        </p:grpSpPr>
        <p:sp>
          <p:nvSpPr>
            <p:cNvPr id="225" name="Google Shape;225;g2cf93fc8466_0_172"/>
            <p:cNvSpPr/>
            <p:nvPr/>
          </p:nvSpPr>
          <p:spPr>
            <a:xfrm>
              <a:off x="0" y="0"/>
              <a:ext cx="2383576" cy="793085"/>
            </a:xfrm>
            <a:custGeom>
              <a:rect b="b" l="l" r="r" t="t"/>
              <a:pathLst>
                <a:path extrusionOk="0" h="793085" w="2383576">
                  <a:moveTo>
                    <a:pt x="43628" y="0"/>
                  </a:moveTo>
                  <a:lnTo>
                    <a:pt x="2339949" y="0"/>
                  </a:lnTo>
                  <a:cubicBezTo>
                    <a:pt x="2364043" y="0"/>
                    <a:pt x="2383576" y="19533"/>
                    <a:pt x="2383576" y="43628"/>
                  </a:cubicBezTo>
                  <a:lnTo>
                    <a:pt x="2383576" y="749457"/>
                  </a:lnTo>
                  <a:cubicBezTo>
                    <a:pt x="2383576" y="773552"/>
                    <a:pt x="2364043" y="793085"/>
                    <a:pt x="2339949" y="793085"/>
                  </a:cubicBezTo>
                  <a:lnTo>
                    <a:pt x="43628" y="793085"/>
                  </a:lnTo>
                  <a:cubicBezTo>
                    <a:pt x="32057" y="793085"/>
                    <a:pt x="20960" y="788488"/>
                    <a:pt x="12778" y="780306"/>
                  </a:cubicBezTo>
                  <a:cubicBezTo>
                    <a:pt x="4596" y="772125"/>
                    <a:pt x="0" y="761028"/>
                    <a:pt x="0" y="749457"/>
                  </a:cubicBezTo>
                  <a:lnTo>
                    <a:pt x="0" y="43628"/>
                  </a:lnTo>
                  <a:cubicBezTo>
                    <a:pt x="0" y="19533"/>
                    <a:pt x="19533" y="0"/>
                    <a:pt x="43628" y="0"/>
                  </a:cubicBezTo>
                  <a:close/>
                </a:path>
              </a:pathLst>
            </a:custGeom>
            <a:solidFill>
              <a:srgbClr val="83C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g2cf93fc8466_0_172"/>
            <p:cNvSpPr txBox="1"/>
            <p:nvPr/>
          </p:nvSpPr>
          <p:spPr>
            <a:xfrm>
              <a:off x="0" y="-95250"/>
              <a:ext cx="2383500" cy="888300"/>
            </a:xfrm>
            <a:prstGeom prst="rect">
              <a:avLst/>
            </a:prstGeom>
            <a:noFill/>
            <a:ln>
              <a:noFill/>
            </a:ln>
          </p:spPr>
          <p:txBody>
            <a:bodyPr anchorCtr="0" anchor="ctr" bIns="50800" lIns="50800" spcFirstLastPara="1" rIns="50800" wrap="square" tIns="50800">
              <a:noAutofit/>
            </a:bodyPr>
            <a:lstStyle/>
            <a:p>
              <a:pPr indent="0" lvl="0" marL="0" marR="0" rtl="0" algn="ctr">
                <a:lnSpc>
                  <a:spcPct val="1888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27" name="Google Shape;227;g2cf93fc8466_0_172"/>
          <p:cNvSpPr/>
          <p:nvPr/>
        </p:nvSpPr>
        <p:spPr>
          <a:xfrm>
            <a:off x="82284" y="5186948"/>
            <a:ext cx="3534742" cy="5246370"/>
          </a:xfrm>
          <a:custGeom>
            <a:rect b="b" l="l" r="r" t="t"/>
            <a:pathLst>
              <a:path extrusionOk="0" h="8229600" w="5544693">
                <a:moveTo>
                  <a:pt x="0" y="0"/>
                </a:moveTo>
                <a:lnTo>
                  <a:pt x="5544693" y="0"/>
                </a:lnTo>
                <a:lnTo>
                  <a:pt x="5544693" y="8229600"/>
                </a:lnTo>
                <a:lnTo>
                  <a:pt x="0" y="8229600"/>
                </a:lnTo>
                <a:lnTo>
                  <a:pt x="0" y="0"/>
                </a:lnTo>
                <a:close/>
              </a:path>
            </a:pathLst>
          </a:custGeom>
          <a:blipFill rotWithShape="1">
            <a:blip r:embed="rId3">
              <a:alphaModFix/>
            </a:blip>
            <a:stretch>
              <a:fillRect b="0" l="0" r="0" t="0"/>
            </a:stretch>
          </a:blipFill>
          <a:ln>
            <a:noFill/>
          </a:ln>
        </p:spPr>
      </p:sp>
      <p:sp>
        <p:nvSpPr>
          <p:cNvPr id="228" name="Google Shape;228;g2cf93fc8466_0_172"/>
          <p:cNvSpPr txBox="1"/>
          <p:nvPr/>
        </p:nvSpPr>
        <p:spPr>
          <a:xfrm>
            <a:off x="5132840" y="992050"/>
            <a:ext cx="8022300" cy="10395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6753">
                <a:solidFill>
                  <a:srgbClr val="425B36"/>
                </a:solidFill>
                <a:latin typeface="Poppins SemiBold"/>
                <a:ea typeface="Poppins SemiBold"/>
                <a:cs typeface="Poppins SemiBold"/>
                <a:sym typeface="Poppins SemiBold"/>
              </a:rPr>
              <a:t>Transfer Learning</a:t>
            </a:r>
            <a:endParaRPr>
              <a:solidFill>
                <a:srgbClr val="425B36"/>
              </a:solidFill>
            </a:endParaRPr>
          </a:p>
        </p:txBody>
      </p:sp>
      <p:sp>
        <p:nvSpPr>
          <p:cNvPr id="229" name="Google Shape;229;g2cf93fc8466_0_172"/>
          <p:cNvSpPr txBox="1"/>
          <p:nvPr/>
        </p:nvSpPr>
        <p:spPr>
          <a:xfrm>
            <a:off x="8903265" y="5048250"/>
            <a:ext cx="67245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sp>
        <p:nvSpPr>
          <p:cNvPr id="230" name="Google Shape;230;g2cf93fc8466_0_172"/>
          <p:cNvSpPr txBox="1"/>
          <p:nvPr/>
        </p:nvSpPr>
        <p:spPr>
          <a:xfrm>
            <a:off x="8903265" y="8861426"/>
            <a:ext cx="4763100" cy="215400"/>
          </a:xfrm>
          <a:prstGeom prst="rect">
            <a:avLst/>
          </a:prstGeom>
          <a:noFill/>
          <a:ln>
            <a:noFill/>
          </a:ln>
        </p:spPr>
        <p:txBody>
          <a:bodyPr anchorCtr="0" anchor="t" bIns="0" lIns="0" spcFirstLastPara="1" rIns="0" wrap="square" tIns="0">
            <a:spAutoFit/>
          </a:bodyPr>
          <a:lstStyle/>
          <a:p>
            <a:pPr indent="0" lvl="0" marL="0" marR="0" rtl="0" algn="l">
              <a:lnSpc>
                <a:spcPct val="170000"/>
              </a:lnSpc>
              <a:spcBef>
                <a:spcPts val="0"/>
              </a:spcBef>
              <a:spcAft>
                <a:spcPts val="0"/>
              </a:spcAft>
              <a:buNone/>
            </a:pPr>
            <a:r>
              <a:t/>
            </a:r>
            <a:endParaRPr/>
          </a:p>
        </p:txBody>
      </p:sp>
      <p:sp>
        <p:nvSpPr>
          <p:cNvPr id="231" name="Google Shape;231;g2cf93fc8466_0_172"/>
          <p:cNvSpPr/>
          <p:nvPr/>
        </p:nvSpPr>
        <p:spPr>
          <a:xfrm rot="-5064207">
            <a:off x="13299039" y="5556720"/>
            <a:ext cx="7910170" cy="7809496"/>
          </a:xfrm>
          <a:custGeom>
            <a:rect b="b" l="l" r="r" t="t"/>
            <a:pathLst>
              <a:path extrusionOk="0" h="7811327" w="7912025">
                <a:moveTo>
                  <a:pt x="0" y="0"/>
                </a:moveTo>
                <a:lnTo>
                  <a:pt x="7912026" y="0"/>
                </a:lnTo>
                <a:lnTo>
                  <a:pt x="7912026" y="7811326"/>
                </a:lnTo>
                <a:lnTo>
                  <a:pt x="0" y="7811326"/>
                </a:lnTo>
                <a:lnTo>
                  <a:pt x="0" y="0"/>
                </a:lnTo>
                <a:close/>
              </a:path>
            </a:pathLst>
          </a:custGeom>
          <a:blipFill rotWithShape="1">
            <a:blip r:embed="rId4">
              <a:alphaModFix amt="40000"/>
            </a:blip>
            <a:stretch>
              <a:fillRect b="0" l="0" r="0" t="0"/>
            </a:stretch>
          </a:blipFill>
          <a:ln>
            <a:noFill/>
          </a:ln>
        </p:spPr>
      </p:sp>
      <p:sp>
        <p:nvSpPr>
          <p:cNvPr id="232" name="Google Shape;232;g2cf93fc8466_0_172"/>
          <p:cNvSpPr/>
          <p:nvPr/>
        </p:nvSpPr>
        <p:spPr>
          <a:xfrm rot="-9351267">
            <a:off x="-1754123" y="-756760"/>
            <a:ext cx="3644179" cy="3597799"/>
          </a:xfrm>
          <a:custGeom>
            <a:rect b="b" l="l" r="r" t="t"/>
            <a:pathLst>
              <a:path extrusionOk="0" h="5660388" w="5733358">
                <a:moveTo>
                  <a:pt x="0" y="0"/>
                </a:moveTo>
                <a:lnTo>
                  <a:pt x="5733358" y="0"/>
                </a:lnTo>
                <a:lnTo>
                  <a:pt x="5733358" y="5660388"/>
                </a:lnTo>
                <a:lnTo>
                  <a:pt x="0" y="5660388"/>
                </a:lnTo>
                <a:lnTo>
                  <a:pt x="0" y="0"/>
                </a:lnTo>
                <a:close/>
              </a:path>
            </a:pathLst>
          </a:custGeom>
          <a:blipFill rotWithShape="1">
            <a:blip r:embed="rId4">
              <a:alphaModFix amt="40000"/>
            </a:blip>
            <a:stretch>
              <a:fillRect b="0" l="0" r="0" t="0"/>
            </a:stretch>
          </a:blipFill>
          <a:ln>
            <a:noFill/>
          </a:ln>
        </p:spPr>
      </p:sp>
      <p:sp>
        <p:nvSpPr>
          <p:cNvPr id="233" name="Google Shape;233;g2cf93fc8466_0_172"/>
          <p:cNvSpPr txBox="1"/>
          <p:nvPr/>
        </p:nvSpPr>
        <p:spPr>
          <a:xfrm>
            <a:off x="9748200" y="3429000"/>
            <a:ext cx="5544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p>
        </p:txBody>
      </p:sp>
      <p:pic>
        <p:nvPicPr>
          <p:cNvPr id="234" name="Google Shape;234;g2cf93fc8466_0_172"/>
          <p:cNvPicPr preferRelativeResize="0"/>
          <p:nvPr/>
        </p:nvPicPr>
        <p:blipFill>
          <a:blip r:embed="rId5">
            <a:alphaModFix/>
          </a:blip>
          <a:stretch>
            <a:fillRect/>
          </a:stretch>
        </p:blipFill>
        <p:spPr>
          <a:xfrm>
            <a:off x="4802065" y="2592359"/>
            <a:ext cx="9050201" cy="6484455"/>
          </a:xfrm>
          <a:prstGeom prst="rect">
            <a:avLst/>
          </a:prstGeom>
          <a:noFill/>
          <a:ln>
            <a:noFill/>
          </a:ln>
        </p:spPr>
      </p:pic>
      <p:sp>
        <p:nvSpPr>
          <p:cNvPr id="235" name="Google Shape;235;g2cf93fc8466_0_172"/>
          <p:cNvSpPr/>
          <p:nvPr/>
        </p:nvSpPr>
        <p:spPr>
          <a:xfrm>
            <a:off x="4459600" y="3633700"/>
            <a:ext cx="9598200" cy="1039500"/>
          </a:xfrm>
          <a:prstGeom prst="roundRect">
            <a:avLst>
              <a:gd fmla="val 16667" name="adj"/>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36" name="Google Shape;236;g2cf93fc8466_0_172"/>
          <p:cNvSpPr txBox="1"/>
          <p:nvPr/>
        </p:nvSpPr>
        <p:spPr>
          <a:xfrm>
            <a:off x="14314300" y="3816850"/>
            <a:ext cx="2161500" cy="179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rgbClr val="FF0000"/>
                </a:solidFill>
                <a:latin typeface="Calibri"/>
                <a:ea typeface="Calibri"/>
                <a:cs typeface="Calibri"/>
                <a:sym typeface="Calibri"/>
              </a:rPr>
              <a:t>Freeze</a:t>
            </a:r>
            <a:endParaRPr sz="3200">
              <a:solidFill>
                <a:srgbClr val="FF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